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8"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0" userDrawn="1">
          <p15:clr>
            <a:srgbClr val="A4A3A4"/>
          </p15:clr>
        </p15:guide>
        <p15:guide id="4" pos="9216" userDrawn="1">
          <p15:clr>
            <a:srgbClr val="A4A3A4"/>
          </p15:clr>
        </p15:guide>
        <p15:guide id="5" pos="13924" userDrawn="1">
          <p15:clr>
            <a:srgbClr val="A4A3A4"/>
          </p15:clr>
        </p15:guide>
        <p15:guide id="6" pos="18432" userDrawn="1">
          <p15:clr>
            <a:srgbClr val="A4A3A4"/>
          </p15:clr>
        </p15:guide>
        <p15:guide id="7" orient="horz" pos="10368" userDrawn="1">
          <p15:clr>
            <a:srgbClr val="A4A3A4"/>
          </p15:clr>
        </p15:guide>
        <p15:guide id="8" orient="horz" pos="13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52C"/>
    <a:srgbClr val="B22D25"/>
    <a:srgbClr val="C7342A"/>
    <a:srgbClr val="FF2600"/>
    <a:srgbClr val="E03B30"/>
    <a:srgbClr val="FF4C41"/>
    <a:srgbClr val="FF2841"/>
    <a:srgbClr val="D84800"/>
    <a:srgbClr val="7B0C00"/>
    <a:srgbClr val="407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59"/>
    <p:restoredTop sz="94428"/>
  </p:normalViewPr>
  <p:slideViewPr>
    <p:cSldViewPr snapToObjects="1">
      <p:cViewPr varScale="1">
        <p:scale>
          <a:sx n="21" d="100"/>
          <a:sy n="21" d="100"/>
        </p:scale>
        <p:origin x="1548" y="132"/>
      </p:cViewPr>
      <p:guideLst>
        <p:guide orient="horz" pos="6960"/>
        <p:guide pos="9216"/>
        <p:guide pos="13924"/>
        <p:guide pos="18432"/>
        <p:guide orient="horz" pos="10368"/>
        <p:guide orient="horz" pos="13920"/>
      </p:guideLst>
    </p:cSldViewPr>
  </p:slideViewPr>
  <p:outlineViewPr>
    <p:cViewPr>
      <p:scale>
        <a:sx n="33" d="100"/>
        <a:sy n="33" d="100"/>
      </p:scale>
      <p:origin x="0" y="0"/>
    </p:cViewPr>
  </p:outlin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40B68-9030-314C-AAB0-D0C25A2F159F}" type="datetimeFigureOut">
              <a:rPr lang="en-US" smtClean="0"/>
              <a:t>2/8/2017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D1BC1-9614-0940-86C1-698FAAFBFFE0}" type="slidenum">
              <a:rPr lang="en-US" smtClean="0"/>
              <a:t>‹#›</a:t>
            </a:fld>
            <a:endParaRPr lang="en-US"/>
          </a:p>
        </p:txBody>
      </p:sp>
    </p:spTree>
    <p:extLst>
      <p:ext uri="{BB962C8B-B14F-4D97-AF65-F5344CB8AC3E}">
        <p14:creationId xmlns:p14="http://schemas.microsoft.com/office/powerpoint/2010/main" val="1967494772"/>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D1BC1-9614-0940-86C1-698FAAFBFFE0}" type="slidenum">
              <a:rPr lang="en-US" smtClean="0"/>
              <a:t>1</a:t>
            </a:fld>
            <a:endParaRPr lang="en-US"/>
          </a:p>
        </p:txBody>
      </p:sp>
    </p:spTree>
    <p:extLst>
      <p:ext uri="{BB962C8B-B14F-4D97-AF65-F5344CB8AC3E}">
        <p14:creationId xmlns:p14="http://schemas.microsoft.com/office/powerpoint/2010/main" val="196057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smtClean="0"/>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E9570F-7857-3D4F-85A6-B45E139E28FB}"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6756292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9570F-7857-3D4F-85A6-B45E139E28FB}"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1287562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9570F-7857-3D4F-85A6-B45E139E28FB}"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201497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9570F-7857-3D4F-85A6-B45E139E28FB}"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155484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smtClean="0"/>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E9570F-7857-3D4F-85A6-B45E139E28FB}"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173412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E9570F-7857-3D4F-85A6-B45E139E28FB}"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195134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E9570F-7857-3D4F-85A6-B45E139E28FB}" type="datetimeFigureOut">
              <a:rPr lang="en-US" smtClean="0"/>
              <a:t>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201238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E9570F-7857-3D4F-85A6-B45E139E28FB}" type="datetimeFigureOut">
              <a:rPr lang="en-US" smtClean="0"/>
              <a:t>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150579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9570F-7857-3D4F-85A6-B45E139E28FB}" type="datetimeFigureOut">
              <a:rPr lang="en-US" smtClean="0"/>
              <a:t>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200629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9570F-7857-3D4F-85A6-B45E139E28FB}"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1020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9570F-7857-3D4F-85A6-B45E139E28FB}"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37865A-FF8D-254B-BD6D-9C254FCC8BE2}" type="slidenum">
              <a:rPr lang="en-US" smtClean="0"/>
              <a:t>‹#›</a:t>
            </a:fld>
            <a:endParaRPr lang="en-US"/>
          </a:p>
        </p:txBody>
      </p:sp>
    </p:spTree>
    <p:extLst>
      <p:ext uri="{BB962C8B-B14F-4D97-AF65-F5344CB8AC3E}">
        <p14:creationId xmlns:p14="http://schemas.microsoft.com/office/powerpoint/2010/main" val="194031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8AE9570F-7857-3D4F-85A6-B45E139E28FB}" type="datetimeFigureOut">
              <a:rPr lang="en-US" smtClean="0"/>
              <a:t>2/8/2017</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BF37865A-FF8D-254B-BD6D-9C254FCC8BE2}" type="slidenum">
              <a:rPr lang="en-US" smtClean="0"/>
              <a:t>‹#›</a:t>
            </a:fld>
            <a:endParaRPr lang="en-US"/>
          </a:p>
        </p:txBody>
      </p:sp>
    </p:spTree>
    <p:extLst>
      <p:ext uri="{BB962C8B-B14F-4D97-AF65-F5344CB8AC3E}">
        <p14:creationId xmlns:p14="http://schemas.microsoft.com/office/powerpoint/2010/main" val="2027672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tiff"/><Relationship Id="rId3" Type="http://schemas.openxmlformats.org/officeDocument/2006/relationships/image" Target="../media/image1.tiff"/><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tiff"/><Relationship Id="rId10" Type="http://schemas.openxmlformats.org/officeDocument/2006/relationships/image" Target="../media/image8.tiff"/><Relationship Id="rId4" Type="http://schemas.openxmlformats.org/officeDocument/2006/relationships/image" Target="../media/image2.tiff"/><Relationship Id="rId9" Type="http://schemas.openxmlformats.org/officeDocument/2006/relationships/image" Target="../media/image7.tiff"/><Relationship Id="rId1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503607" y="18440400"/>
            <a:ext cx="10088193" cy="5894022"/>
          </a:xfrm>
          <a:prstGeom prst="rect">
            <a:avLst/>
          </a:prstGeom>
        </p:spPr>
      </p:pic>
      <p:pic>
        <p:nvPicPr>
          <p:cNvPr id="80" name="Picture 79"/>
          <p:cNvPicPr>
            <a:picLocks noChangeAspect="1"/>
          </p:cNvPicPr>
          <p:nvPr/>
        </p:nvPicPr>
        <p:blipFill rotWithShape="1">
          <a:blip r:embed="rId4"/>
          <a:srcRect l="14073" r="27287"/>
          <a:stretch/>
        </p:blipFill>
        <p:spPr>
          <a:xfrm>
            <a:off x="41224200" y="29424633"/>
            <a:ext cx="1981200" cy="2884167"/>
          </a:xfrm>
          <a:prstGeom prst="rect">
            <a:avLst/>
          </a:prstGeom>
          <a:ln w="38100">
            <a:solidFill>
              <a:srgbClr val="407700"/>
            </a:solidFill>
          </a:ln>
        </p:spPr>
      </p:pic>
      <p:grpSp>
        <p:nvGrpSpPr>
          <p:cNvPr id="70" name="Group 69"/>
          <p:cNvGrpSpPr/>
          <p:nvPr/>
        </p:nvGrpSpPr>
        <p:grpSpPr>
          <a:xfrm>
            <a:off x="29809161" y="22098000"/>
            <a:ext cx="13525253" cy="2465259"/>
            <a:chOff x="29728397" y="13868400"/>
            <a:chExt cx="13525253" cy="2465259"/>
          </a:xfrm>
        </p:grpSpPr>
        <p:pic>
          <p:nvPicPr>
            <p:cNvPr id="71" name="Picture 70"/>
            <p:cNvPicPr>
              <a:picLocks/>
            </p:cNvPicPr>
            <p:nvPr/>
          </p:nvPicPr>
          <p:blipFill rotWithShape="1">
            <a:blip r:embed="rId5"/>
            <a:srcRect r="29959"/>
            <a:stretch/>
          </p:blipFill>
          <p:spPr>
            <a:xfrm>
              <a:off x="40746071" y="13876256"/>
              <a:ext cx="2507579" cy="2020824"/>
            </a:xfrm>
            <a:prstGeom prst="rect">
              <a:avLst/>
            </a:prstGeom>
            <a:ln w="38100">
              <a:solidFill>
                <a:srgbClr val="407700"/>
              </a:solidFill>
            </a:ln>
          </p:spPr>
        </p:pic>
        <p:pic>
          <p:nvPicPr>
            <p:cNvPr id="72" name="Picture 71"/>
            <p:cNvPicPr>
              <a:picLocks noChangeAspect="1"/>
            </p:cNvPicPr>
            <p:nvPr/>
          </p:nvPicPr>
          <p:blipFill rotWithShape="1">
            <a:blip r:embed="rId6"/>
            <a:srcRect l="6856" r="6244"/>
            <a:stretch/>
          </p:blipFill>
          <p:spPr>
            <a:xfrm rot="5400000">
              <a:off x="30081219" y="13581382"/>
              <a:ext cx="2022859" cy="2596896"/>
            </a:xfrm>
            <a:prstGeom prst="rect">
              <a:avLst/>
            </a:prstGeom>
            <a:ln w="38100">
              <a:solidFill>
                <a:srgbClr val="407700"/>
              </a:solidFill>
            </a:ln>
          </p:spPr>
        </p:pic>
        <p:pic>
          <p:nvPicPr>
            <p:cNvPr id="74" name="Picture 73"/>
            <p:cNvPicPr>
              <a:picLocks noChangeAspect="1"/>
            </p:cNvPicPr>
            <p:nvPr/>
          </p:nvPicPr>
          <p:blipFill>
            <a:blip r:embed="rId7"/>
            <a:stretch>
              <a:fillRect/>
            </a:stretch>
          </p:blipFill>
          <p:spPr>
            <a:xfrm rot="5400000">
              <a:off x="33190085" y="13272752"/>
              <a:ext cx="2019998" cy="3227832"/>
            </a:xfrm>
            <a:prstGeom prst="rect">
              <a:avLst/>
            </a:prstGeom>
            <a:ln w="38100">
              <a:solidFill>
                <a:srgbClr val="407700"/>
              </a:solidFill>
            </a:ln>
          </p:spPr>
        </p:pic>
        <p:sp>
          <p:nvSpPr>
            <p:cNvPr id="75" name="TextBox 74"/>
            <p:cNvSpPr txBox="1"/>
            <p:nvPr/>
          </p:nvSpPr>
          <p:spPr>
            <a:xfrm>
              <a:off x="32537400" y="15871994"/>
              <a:ext cx="2253431" cy="461665"/>
            </a:xfrm>
            <a:prstGeom prst="rect">
              <a:avLst/>
            </a:prstGeom>
            <a:noFill/>
          </p:spPr>
          <p:txBody>
            <a:bodyPr wrap="square" rtlCol="0">
              <a:spAutoFit/>
            </a:bodyPr>
            <a:lstStyle/>
            <a:p>
              <a:r>
                <a:rPr lang="en-US" sz="2400" i="1" dirty="0" smtClean="0">
                  <a:latin typeface="Times New Roman" charset="0"/>
                  <a:ea typeface="Times New Roman" charset="0"/>
                  <a:cs typeface="Times New Roman" charset="0"/>
                </a:rPr>
                <a:t>P. resecata</a:t>
              </a:r>
              <a:endParaRPr lang="en-US" sz="2400" i="1" dirty="0">
                <a:latin typeface="Times New Roman" charset="0"/>
                <a:ea typeface="Times New Roman" charset="0"/>
                <a:cs typeface="Times New Roman" charset="0"/>
              </a:endParaRPr>
            </a:p>
          </p:txBody>
        </p:sp>
        <p:sp>
          <p:nvSpPr>
            <p:cNvPr id="76" name="TextBox 75"/>
            <p:cNvSpPr txBox="1"/>
            <p:nvPr/>
          </p:nvSpPr>
          <p:spPr>
            <a:xfrm>
              <a:off x="29728397" y="15871994"/>
              <a:ext cx="2253431" cy="461665"/>
            </a:xfrm>
            <a:prstGeom prst="rect">
              <a:avLst/>
            </a:prstGeom>
            <a:noFill/>
          </p:spPr>
          <p:txBody>
            <a:bodyPr wrap="square" rtlCol="0">
              <a:spAutoFit/>
            </a:bodyPr>
            <a:lstStyle/>
            <a:p>
              <a:r>
                <a:rPr lang="en-US" sz="2400" i="1" dirty="0" smtClean="0">
                  <a:latin typeface="Times New Roman" charset="0"/>
                  <a:ea typeface="Times New Roman" charset="0"/>
                  <a:cs typeface="Times New Roman" charset="0"/>
                </a:rPr>
                <a:t>L. pallasii</a:t>
              </a:r>
              <a:endParaRPr lang="en-US" sz="2400" i="1" dirty="0">
                <a:latin typeface="Times New Roman" charset="0"/>
                <a:ea typeface="Times New Roman" charset="0"/>
                <a:cs typeface="Times New Roman" charset="0"/>
              </a:endParaRPr>
            </a:p>
          </p:txBody>
        </p:sp>
        <p:pic>
          <p:nvPicPr>
            <p:cNvPr id="77" name="Picture 76"/>
            <p:cNvPicPr>
              <a:picLocks noChangeAspect="1"/>
            </p:cNvPicPr>
            <p:nvPr/>
          </p:nvPicPr>
          <p:blipFill>
            <a:blip r:embed="rId8"/>
            <a:stretch>
              <a:fillRect/>
            </a:stretch>
          </p:blipFill>
          <p:spPr>
            <a:xfrm>
              <a:off x="36012586" y="13876256"/>
              <a:ext cx="4490720" cy="2020824"/>
            </a:xfrm>
            <a:prstGeom prst="rect">
              <a:avLst/>
            </a:prstGeom>
            <a:ln w="38100">
              <a:solidFill>
                <a:srgbClr val="407700"/>
              </a:solidFill>
            </a:ln>
          </p:spPr>
        </p:pic>
        <p:sp>
          <p:nvSpPr>
            <p:cNvPr id="78" name="TextBox 77"/>
            <p:cNvSpPr txBox="1"/>
            <p:nvPr/>
          </p:nvSpPr>
          <p:spPr>
            <a:xfrm>
              <a:off x="35966400" y="15871994"/>
              <a:ext cx="2253431" cy="461665"/>
            </a:xfrm>
            <a:prstGeom prst="rect">
              <a:avLst/>
            </a:prstGeom>
            <a:noFill/>
          </p:spPr>
          <p:txBody>
            <a:bodyPr wrap="square" rtlCol="0">
              <a:spAutoFit/>
            </a:bodyPr>
            <a:lstStyle/>
            <a:p>
              <a:r>
                <a:rPr lang="en-US" sz="2400" i="1" dirty="0" smtClean="0">
                  <a:latin typeface="Times New Roman" charset="0"/>
                  <a:ea typeface="Times New Roman" charset="0"/>
                  <a:cs typeface="Times New Roman" charset="0"/>
                </a:rPr>
                <a:t>P. </a:t>
              </a:r>
              <a:r>
                <a:rPr lang="en-US" sz="2400" i="1" dirty="0" err="1" smtClean="0">
                  <a:latin typeface="Times New Roman" charset="0"/>
                  <a:ea typeface="Times New Roman" charset="0"/>
                  <a:cs typeface="Times New Roman" charset="0"/>
                </a:rPr>
                <a:t>danae</a:t>
              </a:r>
              <a:endParaRPr lang="en-US" sz="2400" i="1" dirty="0">
                <a:latin typeface="Times New Roman" charset="0"/>
                <a:ea typeface="Times New Roman" charset="0"/>
                <a:cs typeface="Times New Roman" charset="0"/>
              </a:endParaRPr>
            </a:p>
          </p:txBody>
        </p:sp>
        <p:sp>
          <p:nvSpPr>
            <p:cNvPr id="79" name="TextBox 78"/>
            <p:cNvSpPr txBox="1"/>
            <p:nvPr/>
          </p:nvSpPr>
          <p:spPr>
            <a:xfrm>
              <a:off x="40690922" y="15844568"/>
              <a:ext cx="2253431" cy="461665"/>
            </a:xfrm>
            <a:prstGeom prst="rect">
              <a:avLst/>
            </a:prstGeom>
            <a:noFill/>
          </p:spPr>
          <p:txBody>
            <a:bodyPr wrap="square" rtlCol="0">
              <a:spAutoFit/>
            </a:bodyPr>
            <a:lstStyle/>
            <a:p>
              <a:r>
                <a:rPr lang="en-US" sz="2400" i="1" dirty="0" smtClean="0">
                  <a:latin typeface="Times New Roman" charset="0"/>
                  <a:ea typeface="Times New Roman" charset="0"/>
                  <a:cs typeface="Times New Roman" charset="0"/>
                </a:rPr>
                <a:t>Z. marina</a:t>
              </a:r>
              <a:endParaRPr lang="en-US" sz="2400" i="1" dirty="0">
                <a:latin typeface="Times New Roman" charset="0"/>
                <a:ea typeface="Times New Roman" charset="0"/>
                <a:cs typeface="Times New Roman" charset="0"/>
              </a:endParaRPr>
            </a:p>
          </p:txBody>
        </p:sp>
      </p:grpSp>
      <p:pic>
        <p:nvPicPr>
          <p:cNvPr id="69" name="Picture 68"/>
          <p:cNvPicPr>
            <a:picLocks noChangeAspect="1"/>
          </p:cNvPicPr>
          <p:nvPr/>
        </p:nvPicPr>
        <p:blipFill>
          <a:blip r:embed="rId9">
            <a:clrChange>
              <a:clrFrom>
                <a:srgbClr val="FFFFFF"/>
              </a:clrFrom>
              <a:clrTo>
                <a:srgbClr val="FFFFFF">
                  <a:alpha val="0"/>
                </a:srgbClr>
              </a:clrTo>
            </a:clrChange>
          </a:blip>
          <a:stretch>
            <a:fillRect/>
          </a:stretch>
        </p:blipFill>
        <p:spPr>
          <a:xfrm>
            <a:off x="15240000" y="19964400"/>
            <a:ext cx="13430642" cy="7861731"/>
          </a:xfrm>
          <a:prstGeom prst="rect">
            <a:avLst/>
          </a:prstGeom>
        </p:spPr>
      </p:pic>
      <p:pic>
        <p:nvPicPr>
          <p:cNvPr id="68" name="Picture 67"/>
          <p:cNvPicPr>
            <a:picLocks noChangeAspect="1"/>
          </p:cNvPicPr>
          <p:nvPr/>
        </p:nvPicPr>
        <p:blipFill>
          <a:blip r:embed="rId10">
            <a:clrChange>
              <a:clrFrom>
                <a:srgbClr val="FFFFFF"/>
              </a:clrFrom>
              <a:clrTo>
                <a:srgbClr val="FFFFFF">
                  <a:alpha val="0"/>
                </a:srgbClr>
              </a:clrTo>
            </a:clrChange>
          </a:blip>
          <a:stretch>
            <a:fillRect/>
          </a:stretch>
        </p:blipFill>
        <p:spPr>
          <a:xfrm>
            <a:off x="15621000" y="12801600"/>
            <a:ext cx="13462392" cy="6989427"/>
          </a:xfrm>
          <a:prstGeom prst="rect">
            <a:avLst/>
          </a:prstGeom>
        </p:spPr>
      </p:pic>
      <p:grpSp>
        <p:nvGrpSpPr>
          <p:cNvPr id="55" name="Group 54"/>
          <p:cNvGrpSpPr/>
          <p:nvPr/>
        </p:nvGrpSpPr>
        <p:grpSpPr>
          <a:xfrm>
            <a:off x="10591215" y="19742364"/>
            <a:ext cx="3522064" cy="2965236"/>
            <a:chOff x="9933072" y="15502951"/>
            <a:chExt cx="4023360" cy="3387279"/>
          </a:xfrm>
        </p:grpSpPr>
        <p:grpSp>
          <p:nvGrpSpPr>
            <p:cNvPr id="59" name="Group 58"/>
            <p:cNvGrpSpPr/>
            <p:nvPr/>
          </p:nvGrpSpPr>
          <p:grpSpPr>
            <a:xfrm>
              <a:off x="10058400" y="15600700"/>
              <a:ext cx="3733803" cy="3171672"/>
              <a:chOff x="10058400" y="15600700"/>
              <a:chExt cx="3733803" cy="3171672"/>
            </a:xfrm>
          </p:grpSpPr>
          <p:pic>
            <p:nvPicPr>
              <p:cNvPr id="62" name="Picture 61"/>
              <p:cNvPicPr>
                <a:picLocks/>
              </p:cNvPicPr>
              <p:nvPr/>
            </p:nvPicPr>
            <p:blipFill rotWithShape="1">
              <a:blip r:embed="rId11"/>
              <a:srcRect r="5313"/>
              <a:stretch/>
            </p:blipFill>
            <p:spPr>
              <a:xfrm>
                <a:off x="10058400" y="15600700"/>
                <a:ext cx="1162437" cy="3171672"/>
              </a:xfrm>
              <a:prstGeom prst="rect">
                <a:avLst/>
              </a:prstGeom>
            </p:spPr>
          </p:pic>
          <p:pic>
            <p:nvPicPr>
              <p:cNvPr id="63" name="Picture 62"/>
              <p:cNvPicPr>
                <a:picLocks/>
              </p:cNvPicPr>
              <p:nvPr/>
            </p:nvPicPr>
            <p:blipFill rotWithShape="1">
              <a:blip r:embed="rId12"/>
              <a:srcRect t="4372" b="5306"/>
              <a:stretch/>
            </p:blipFill>
            <p:spPr>
              <a:xfrm>
                <a:off x="11346164" y="15600700"/>
                <a:ext cx="1162437" cy="3170908"/>
              </a:xfrm>
              <a:prstGeom prst="rect">
                <a:avLst/>
              </a:prstGeom>
            </p:spPr>
          </p:pic>
          <p:pic>
            <p:nvPicPr>
              <p:cNvPr id="66" name="Picture 65"/>
              <p:cNvPicPr>
                <a:picLocks/>
              </p:cNvPicPr>
              <p:nvPr/>
            </p:nvPicPr>
            <p:blipFill rotWithShape="1">
              <a:blip r:embed="rId13"/>
              <a:srcRect b="6725"/>
              <a:stretch/>
            </p:blipFill>
            <p:spPr>
              <a:xfrm>
                <a:off x="12626709" y="15600700"/>
                <a:ext cx="1165494" cy="3170908"/>
              </a:xfrm>
              <a:prstGeom prst="rect">
                <a:avLst/>
              </a:prstGeom>
            </p:spPr>
          </p:pic>
        </p:grpSp>
        <p:sp>
          <p:nvSpPr>
            <p:cNvPr id="60" name="Rectangle 59"/>
            <p:cNvSpPr/>
            <p:nvPr/>
          </p:nvSpPr>
          <p:spPr>
            <a:xfrm>
              <a:off x="9933072" y="15502951"/>
              <a:ext cx="4023360" cy="3387279"/>
            </a:xfrm>
            <a:prstGeom prst="rect">
              <a:avLst/>
            </a:prstGeom>
            <a:noFill/>
            <a:ln w="38100">
              <a:solidFill>
                <a:srgbClr val="40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p:cNvSpPr txBox="1"/>
          <p:nvPr/>
        </p:nvSpPr>
        <p:spPr>
          <a:xfrm>
            <a:off x="29667269" y="15163800"/>
            <a:ext cx="13809039" cy="6586418"/>
          </a:xfrm>
          <a:prstGeom prst="rect">
            <a:avLst/>
          </a:prstGeom>
          <a:noFill/>
        </p:spPr>
        <p:txBody>
          <a:bodyPr wrap="square" rtlCol="0">
            <a:spAutoFit/>
          </a:bodyPr>
          <a:lstStyle/>
          <a:p>
            <a:pPr marL="457200" lvl="0" indent="-457200">
              <a:buClr>
                <a:schemeClr val="tx1"/>
              </a:buClr>
              <a:buFont typeface="Arial" charset="0"/>
              <a:buChar char="•"/>
            </a:pPr>
            <a:r>
              <a:rPr lang="en-US" sz="3000" b="1" i="1" dirty="0" smtClean="0">
                <a:solidFill>
                  <a:srgbClr val="93252C"/>
                </a:solidFill>
                <a:latin typeface="Times New Roman" charset="0"/>
                <a:ea typeface="Times New Roman" charset="0"/>
                <a:cs typeface="Times New Roman" charset="0"/>
              </a:rPr>
              <a:t>L</a:t>
            </a:r>
            <a:r>
              <a:rPr lang="en-US" sz="3000" b="1" i="1" dirty="0">
                <a:solidFill>
                  <a:srgbClr val="93252C"/>
                </a:solidFill>
                <a:latin typeface="Times New Roman" charset="0"/>
                <a:ea typeface="Times New Roman" charset="0"/>
                <a:cs typeface="Times New Roman" charset="0"/>
              </a:rPr>
              <a:t>. pallasii</a:t>
            </a:r>
            <a:r>
              <a:rPr lang="en-US" sz="3000" b="1" dirty="0">
                <a:solidFill>
                  <a:srgbClr val="93252C"/>
                </a:solidFill>
                <a:latin typeface="Times New Roman" charset="0"/>
                <a:ea typeface="Times New Roman" charset="0"/>
                <a:cs typeface="Times New Roman" charset="0"/>
              </a:rPr>
              <a:t> hemolymph had a significantly higher total antioxidant capacity than that of </a:t>
            </a:r>
            <a:r>
              <a:rPr lang="en-US" sz="3000" b="1" i="1" dirty="0">
                <a:solidFill>
                  <a:srgbClr val="93252C"/>
                </a:solidFill>
                <a:latin typeface="Times New Roman" charset="0"/>
                <a:ea typeface="Times New Roman" charset="0"/>
                <a:cs typeface="Times New Roman" charset="0"/>
              </a:rPr>
              <a:t>P. resecata </a:t>
            </a:r>
            <a:r>
              <a:rPr lang="en-US" sz="3000" b="1" dirty="0">
                <a:solidFill>
                  <a:srgbClr val="93252C"/>
                </a:solidFill>
                <a:latin typeface="Times New Roman" charset="0"/>
                <a:ea typeface="Times New Roman" charset="0"/>
                <a:cs typeface="Times New Roman" charset="0"/>
              </a:rPr>
              <a:t>even though it was missing </a:t>
            </a:r>
            <a:r>
              <a:rPr lang="en-US" sz="3000" b="1" dirty="0">
                <a:solidFill>
                  <a:srgbClr val="93252C"/>
                </a:solidFill>
                <a:latin typeface="Times New Roman" charset="0"/>
                <a:ea typeface="Times New Roman" charset="0"/>
                <a:cs typeface="Times New Roman" charset="0"/>
                <a:sym typeface="Symbol" charset="2"/>
              </a:rPr>
              <a:t></a:t>
            </a:r>
            <a:r>
              <a:rPr lang="en-US" sz="3000" b="1" dirty="0">
                <a:solidFill>
                  <a:srgbClr val="93252C"/>
                </a:solidFill>
                <a:latin typeface="Times New Roman" charset="0"/>
                <a:ea typeface="Times New Roman" charset="0"/>
                <a:cs typeface="Times New Roman" charset="0"/>
              </a:rPr>
              <a:t>-</a:t>
            </a:r>
            <a:r>
              <a:rPr lang="en-US" sz="3000" b="1" dirty="0" smtClean="0">
                <a:solidFill>
                  <a:srgbClr val="93252C"/>
                </a:solidFill>
                <a:latin typeface="Times New Roman" charset="0"/>
                <a:ea typeface="Times New Roman" charset="0"/>
                <a:cs typeface="Times New Roman" charset="0"/>
              </a:rPr>
              <a:t>carotene. </a:t>
            </a:r>
          </a:p>
          <a:p>
            <a:pPr lvl="0">
              <a:buClr>
                <a:schemeClr val="tx1"/>
              </a:buClr>
            </a:pPr>
            <a:endParaRPr lang="en-US" sz="1000" b="1" dirty="0" smtClean="0">
              <a:solidFill>
                <a:srgbClr val="93252C"/>
              </a:solidFill>
              <a:latin typeface="Times New Roman" charset="0"/>
              <a:ea typeface="Times New Roman" charset="0"/>
              <a:cs typeface="Times New Roman" charset="0"/>
            </a:endParaRPr>
          </a:p>
          <a:p>
            <a:pPr marL="457200" lvl="0" indent="-457200">
              <a:buClr>
                <a:schemeClr val="tx1"/>
              </a:buClr>
              <a:buFont typeface="Arial" charset="0"/>
              <a:buChar char="•"/>
            </a:pPr>
            <a:r>
              <a:rPr lang="en-US" sz="3000" dirty="0" smtClean="0">
                <a:latin typeface="Times New Roman" charset="0"/>
                <a:ea typeface="Times New Roman" charset="0"/>
                <a:cs typeface="Times New Roman" charset="0"/>
              </a:rPr>
              <a:t>The </a:t>
            </a:r>
            <a:r>
              <a:rPr lang="en-US" sz="3000" dirty="0">
                <a:latin typeface="Times New Roman" charset="0"/>
                <a:ea typeface="Times New Roman" charset="0"/>
                <a:cs typeface="Times New Roman" charset="0"/>
              </a:rPr>
              <a:t>antioxidant capacity of </a:t>
            </a:r>
            <a:r>
              <a:rPr lang="en-US" sz="3000" i="1" dirty="0">
                <a:latin typeface="Times New Roman" charset="0"/>
                <a:ea typeface="Times New Roman" charset="0"/>
                <a:cs typeface="Times New Roman" charset="0"/>
              </a:rPr>
              <a:t>P. </a:t>
            </a:r>
            <a:r>
              <a:rPr lang="en-US" sz="3000" i="1" dirty="0" err="1">
                <a:latin typeface="Times New Roman" charset="0"/>
                <a:ea typeface="Times New Roman" charset="0"/>
                <a:cs typeface="Times New Roman" charset="0"/>
              </a:rPr>
              <a:t>danae</a:t>
            </a:r>
            <a:r>
              <a:rPr lang="en-US" sz="3000" i="1" dirty="0">
                <a:latin typeface="Times New Roman" charset="0"/>
                <a:ea typeface="Times New Roman" charset="0"/>
                <a:cs typeface="Times New Roman" charset="0"/>
              </a:rPr>
              <a:t> </a:t>
            </a:r>
            <a:r>
              <a:rPr lang="en-US" sz="3000" dirty="0">
                <a:latin typeface="Times New Roman" charset="0"/>
                <a:ea typeface="Times New Roman" charset="0"/>
                <a:cs typeface="Times New Roman" charset="0"/>
              </a:rPr>
              <a:t>hemolymph</a:t>
            </a:r>
            <a:r>
              <a:rPr lang="en-US" sz="3000" i="1" dirty="0">
                <a:latin typeface="Times New Roman" charset="0"/>
                <a:ea typeface="Times New Roman" charset="0"/>
                <a:cs typeface="Times New Roman" charset="0"/>
              </a:rPr>
              <a:t> </a:t>
            </a:r>
            <a:r>
              <a:rPr lang="en-US" sz="3000" dirty="0">
                <a:latin typeface="Times New Roman" charset="0"/>
                <a:ea typeface="Times New Roman" charset="0"/>
                <a:cs typeface="Times New Roman" charset="0"/>
              </a:rPr>
              <a:t>was not significantly different from either isopod, even though it had none of the antioxidants detected in the other species.</a:t>
            </a:r>
          </a:p>
          <a:p>
            <a:endParaRPr lang="en-US" sz="1000" dirty="0">
              <a:latin typeface="Times New Roman" charset="0"/>
              <a:ea typeface="Times New Roman" charset="0"/>
              <a:cs typeface="Times New Roman" charset="0"/>
            </a:endParaRPr>
          </a:p>
          <a:p>
            <a:pPr marL="457200" lvl="0" indent="-457200">
              <a:buFont typeface="Arial" charset="0"/>
              <a:buChar char="•"/>
            </a:pPr>
            <a:r>
              <a:rPr lang="en-US" sz="3000" dirty="0" smtClean="0">
                <a:latin typeface="Times New Roman" charset="0"/>
                <a:ea typeface="Times New Roman" charset="0"/>
                <a:cs typeface="Times New Roman" charset="0"/>
              </a:rPr>
              <a:t>Possible explanations for these unexpected results:</a:t>
            </a:r>
          </a:p>
          <a:p>
            <a:pPr lvl="0"/>
            <a:endParaRPr lang="en-US" sz="1000" dirty="0" smtClean="0">
              <a:latin typeface="Times New Roman" charset="0"/>
              <a:ea typeface="Times New Roman" charset="0"/>
              <a:cs typeface="Times New Roman" charset="0"/>
            </a:endParaRPr>
          </a:p>
          <a:p>
            <a:pPr marL="1260475" lvl="1" indent="-457200">
              <a:buFont typeface="LucidaGrande" charset="0"/>
              <a:buChar char="‣"/>
            </a:pPr>
            <a:r>
              <a:rPr lang="en-US" sz="3000" i="1" dirty="0" smtClean="0">
                <a:latin typeface="Times New Roman" charset="0"/>
                <a:ea typeface="Times New Roman" charset="0"/>
                <a:cs typeface="Times New Roman" charset="0"/>
              </a:rPr>
              <a:t>P</a:t>
            </a:r>
            <a:r>
              <a:rPr lang="en-US" sz="3000" i="1" dirty="0">
                <a:latin typeface="Times New Roman" charset="0"/>
                <a:ea typeface="Times New Roman" charset="0"/>
                <a:cs typeface="Times New Roman" charset="0"/>
              </a:rPr>
              <a:t>. resecata </a:t>
            </a:r>
            <a:r>
              <a:rPr lang="en-US" sz="3000" dirty="0" smtClean="0">
                <a:latin typeface="Times New Roman" charset="0"/>
                <a:ea typeface="Times New Roman" charset="0"/>
                <a:cs typeface="Times New Roman" charset="0"/>
              </a:rPr>
              <a:t>may</a:t>
            </a:r>
            <a:r>
              <a:rPr lang="en-US" sz="3000" i="1" dirty="0" smtClean="0">
                <a:latin typeface="Times New Roman" charset="0"/>
                <a:ea typeface="Times New Roman" charset="0"/>
                <a:cs typeface="Times New Roman" charset="0"/>
              </a:rPr>
              <a:t> </a:t>
            </a:r>
            <a:r>
              <a:rPr lang="en-US" sz="3000" dirty="0">
                <a:latin typeface="Times New Roman" charset="0"/>
                <a:ea typeface="Times New Roman" charset="0"/>
                <a:cs typeface="Times New Roman" charset="0"/>
              </a:rPr>
              <a:t>utilize alternate preventative mechanisms to protect against oxygen </a:t>
            </a:r>
            <a:r>
              <a:rPr lang="en-US" sz="3000" dirty="0" smtClean="0">
                <a:latin typeface="Times New Roman" charset="0"/>
                <a:ea typeface="Times New Roman" charset="0"/>
                <a:cs typeface="Times New Roman" charset="0"/>
              </a:rPr>
              <a:t>toxicity, </a:t>
            </a:r>
            <a:r>
              <a:rPr lang="en-US" sz="3000" dirty="0">
                <a:latin typeface="Times New Roman" charset="0"/>
                <a:ea typeface="Times New Roman" charset="0"/>
                <a:cs typeface="Times New Roman" charset="0"/>
              </a:rPr>
              <a:t>such as excreting endogenous ROS and preventing entry of exogenous </a:t>
            </a:r>
            <a:r>
              <a:rPr lang="en-US" sz="3000" dirty="0" smtClean="0">
                <a:latin typeface="Times New Roman" charset="0"/>
                <a:ea typeface="Times New Roman" charset="0"/>
                <a:cs typeface="Times New Roman" charset="0"/>
              </a:rPr>
              <a:t>ROS.</a:t>
            </a:r>
            <a:r>
              <a:rPr lang="en-US" sz="3000" baseline="30000" dirty="0" smtClean="0">
                <a:latin typeface="Times New Roman" charset="0"/>
                <a:ea typeface="Times New Roman" charset="0"/>
                <a:cs typeface="Times New Roman" charset="0"/>
              </a:rPr>
              <a:t>6</a:t>
            </a:r>
            <a:endParaRPr lang="en-US" sz="3000" dirty="0" smtClean="0">
              <a:latin typeface="Times New Roman" charset="0"/>
              <a:ea typeface="Times New Roman" charset="0"/>
              <a:cs typeface="Times New Roman" charset="0"/>
            </a:endParaRPr>
          </a:p>
          <a:p>
            <a:pPr marL="803275" lvl="1"/>
            <a:endParaRPr lang="en-US" sz="1000" dirty="0" smtClean="0">
              <a:latin typeface="Times New Roman" charset="0"/>
              <a:ea typeface="Times New Roman" charset="0"/>
              <a:cs typeface="Times New Roman" charset="0"/>
            </a:endParaRPr>
          </a:p>
          <a:p>
            <a:pPr marL="1260475" lvl="1" indent="-457200">
              <a:buFont typeface="LucidaGrande" charset="0"/>
              <a:buChar char="‣"/>
            </a:pPr>
            <a:r>
              <a:rPr lang="en-US" sz="3000" i="1" dirty="0" smtClean="0">
                <a:latin typeface="Times New Roman" charset="0"/>
                <a:ea typeface="Times New Roman" charset="0"/>
                <a:cs typeface="Times New Roman" charset="0"/>
              </a:rPr>
              <a:t>P. resecata </a:t>
            </a:r>
            <a:r>
              <a:rPr lang="en-US" sz="3000" dirty="0" smtClean="0">
                <a:latin typeface="Times New Roman" charset="0"/>
                <a:ea typeface="Times New Roman" charset="0"/>
                <a:cs typeface="Times New Roman" charset="0"/>
              </a:rPr>
              <a:t>may</a:t>
            </a:r>
            <a:r>
              <a:rPr lang="en-US" sz="3000" i="1" dirty="0" smtClean="0">
                <a:latin typeface="Times New Roman" charset="0"/>
                <a:ea typeface="Times New Roman" charset="0"/>
                <a:cs typeface="Times New Roman" charset="0"/>
              </a:rPr>
              <a:t> </a:t>
            </a:r>
            <a:r>
              <a:rPr lang="en-US" sz="3000" dirty="0" smtClean="0">
                <a:latin typeface="Times New Roman" charset="0"/>
                <a:ea typeface="Times New Roman" charset="0"/>
                <a:cs typeface="Times New Roman" charset="0"/>
              </a:rPr>
              <a:t>have </a:t>
            </a:r>
            <a:r>
              <a:rPr lang="en-US" sz="3000" dirty="0">
                <a:latin typeface="Times New Roman" charset="0"/>
                <a:ea typeface="Times New Roman" charset="0"/>
                <a:cs typeface="Times New Roman" charset="0"/>
              </a:rPr>
              <a:t>stronger repair mechanisms to mitigate oxidative </a:t>
            </a:r>
            <a:r>
              <a:rPr lang="en-US" sz="3000" dirty="0" smtClean="0">
                <a:latin typeface="Times New Roman" charset="0"/>
                <a:ea typeface="Times New Roman" charset="0"/>
                <a:cs typeface="Times New Roman" charset="0"/>
              </a:rPr>
              <a:t>damage.</a:t>
            </a:r>
            <a:r>
              <a:rPr lang="en-US" sz="3000" baseline="30000" dirty="0">
                <a:latin typeface="Times New Roman" charset="0"/>
                <a:ea typeface="Times New Roman" charset="0"/>
                <a:cs typeface="Times New Roman" charset="0"/>
              </a:rPr>
              <a:t>6</a:t>
            </a:r>
            <a:r>
              <a:rPr lang="en-US" sz="3000" dirty="0" smtClean="0">
                <a:latin typeface="Times New Roman" charset="0"/>
                <a:ea typeface="Times New Roman" charset="0"/>
                <a:cs typeface="Times New Roman" charset="0"/>
              </a:rPr>
              <a:t> </a:t>
            </a:r>
          </a:p>
          <a:p>
            <a:pPr marL="803275" lvl="1"/>
            <a:endParaRPr lang="en-US" sz="1000" dirty="0" smtClean="0">
              <a:latin typeface="Times New Roman" charset="0"/>
              <a:ea typeface="Times New Roman" charset="0"/>
              <a:cs typeface="Times New Roman" charset="0"/>
            </a:endParaRPr>
          </a:p>
          <a:p>
            <a:pPr marL="1260475" lvl="1" indent="-457200">
              <a:buFont typeface="LucidaGrande" charset="0"/>
              <a:buChar char="‣"/>
            </a:pPr>
            <a:r>
              <a:rPr lang="en-US" sz="3000" i="1" dirty="0" smtClean="0">
                <a:latin typeface="Times New Roman" charset="0"/>
                <a:ea typeface="Times New Roman" charset="0"/>
                <a:cs typeface="Times New Roman" charset="0"/>
              </a:rPr>
              <a:t>L</a:t>
            </a:r>
            <a:r>
              <a:rPr lang="en-US" sz="3000" i="1" dirty="0">
                <a:latin typeface="Times New Roman" charset="0"/>
                <a:ea typeface="Times New Roman" charset="0"/>
                <a:cs typeface="Times New Roman" charset="0"/>
              </a:rPr>
              <a:t>. pallasii</a:t>
            </a:r>
            <a:r>
              <a:rPr lang="en-US" sz="3000" dirty="0">
                <a:latin typeface="Times New Roman" charset="0"/>
                <a:ea typeface="Times New Roman" charset="0"/>
                <a:cs typeface="Times New Roman" charset="0"/>
              </a:rPr>
              <a:t> </a:t>
            </a:r>
            <a:r>
              <a:rPr lang="en-US" sz="3000" dirty="0" smtClean="0">
                <a:latin typeface="Times New Roman" charset="0"/>
                <a:ea typeface="Times New Roman" charset="0"/>
                <a:cs typeface="Times New Roman" charset="0"/>
              </a:rPr>
              <a:t>may require </a:t>
            </a:r>
            <a:r>
              <a:rPr lang="en-US" sz="3000" dirty="0">
                <a:latin typeface="Times New Roman" charset="0"/>
                <a:ea typeface="Times New Roman" charset="0"/>
                <a:cs typeface="Times New Roman" charset="0"/>
              </a:rPr>
              <a:t>a high antioxidant capacity because unknown factors cause them to experience increased levels of ROS.</a:t>
            </a:r>
          </a:p>
        </p:txBody>
      </p:sp>
      <p:sp>
        <p:nvSpPr>
          <p:cNvPr id="73" name="TextBox 72"/>
          <p:cNvSpPr txBox="1"/>
          <p:nvPr/>
        </p:nvSpPr>
        <p:spPr>
          <a:xfrm>
            <a:off x="459550" y="27198221"/>
            <a:ext cx="13809039" cy="5262979"/>
          </a:xfrm>
          <a:prstGeom prst="rect">
            <a:avLst/>
          </a:prstGeom>
          <a:noFill/>
        </p:spPr>
        <p:txBody>
          <a:bodyPr wrap="square" rtlCol="0">
            <a:spAutoFit/>
          </a:bodyPr>
          <a:lstStyle/>
          <a:p>
            <a:r>
              <a:rPr lang="en-US" sz="2800" dirty="0">
                <a:latin typeface="Times New Roman" charset="0"/>
                <a:ea typeface="Times New Roman" charset="0"/>
                <a:cs typeface="Times New Roman" charset="0"/>
              </a:rPr>
              <a:t>To ascertain the oxygen environment experienced by </a:t>
            </a:r>
            <a:r>
              <a:rPr lang="en-US" sz="2800" i="1" dirty="0">
                <a:latin typeface="Times New Roman" charset="0"/>
                <a:ea typeface="Times New Roman" charset="0"/>
                <a:cs typeface="Times New Roman" charset="0"/>
              </a:rPr>
              <a:t>P. resecata, </a:t>
            </a:r>
            <a:r>
              <a:rPr lang="en-US" sz="2800" dirty="0">
                <a:latin typeface="Times New Roman" charset="0"/>
                <a:ea typeface="Times New Roman" charset="0"/>
                <a:cs typeface="Times New Roman" charset="0"/>
              </a:rPr>
              <a:t>depth profiles of the oxygen saturation in a </a:t>
            </a:r>
            <a:r>
              <a:rPr lang="en-US" sz="2800" i="1" dirty="0">
                <a:latin typeface="Times New Roman" charset="0"/>
                <a:ea typeface="Times New Roman" charset="0"/>
                <a:cs typeface="Times New Roman" charset="0"/>
              </a:rPr>
              <a:t>Z. marina </a:t>
            </a:r>
            <a:r>
              <a:rPr lang="en-US" sz="2800" dirty="0">
                <a:latin typeface="Times New Roman" charset="0"/>
                <a:ea typeface="Times New Roman" charset="0"/>
                <a:cs typeface="Times New Roman" charset="0"/>
              </a:rPr>
              <a:t>bed located in Padilla Bay, WA and inhabited by the isopod were determined at various tides and light levels. Year-long records of oxygen concentrations in a nearby channel were also downloaded from a buoy operated by the Padilla Bay National Estuarine Research </a:t>
            </a:r>
            <a:r>
              <a:rPr lang="en-US" sz="2800" dirty="0" smtClean="0">
                <a:latin typeface="Times New Roman" charset="0"/>
                <a:ea typeface="Times New Roman" charset="0"/>
                <a:cs typeface="Times New Roman" charset="0"/>
              </a:rPr>
              <a:t>Reserve.</a:t>
            </a:r>
            <a:r>
              <a:rPr lang="en-US" sz="2800" baseline="30000" dirty="0" smtClean="0">
                <a:latin typeface="Times New Roman" charset="0"/>
                <a:ea typeface="Times New Roman" charset="0"/>
                <a:cs typeface="Times New Roman" charset="0"/>
              </a:rPr>
              <a:t>5</a:t>
            </a:r>
            <a:r>
              <a:rPr lang="en-US" sz="2800" dirty="0" smtClean="0">
                <a:latin typeface="Times New Roman" charset="0"/>
                <a:ea typeface="Times New Roman" charset="0"/>
                <a:cs typeface="Times New Roman" charset="0"/>
              </a:rPr>
              <a:t> </a:t>
            </a:r>
            <a:r>
              <a:rPr lang="en-US" sz="2800" i="1" dirty="0">
                <a:latin typeface="Times New Roman" charset="0"/>
                <a:ea typeface="Times New Roman" charset="0"/>
                <a:cs typeface="Times New Roman" charset="0"/>
              </a:rPr>
              <a:t>P. resecata </a:t>
            </a:r>
            <a:r>
              <a:rPr lang="en-US" sz="2800" dirty="0">
                <a:latin typeface="Times New Roman" charset="0"/>
                <a:ea typeface="Times New Roman" charset="0"/>
                <a:cs typeface="Times New Roman" charset="0"/>
              </a:rPr>
              <a:t>isopods were collected from this eelgrass bed. </a:t>
            </a:r>
            <a:r>
              <a:rPr lang="en-US" sz="2800" i="1" dirty="0">
                <a:latin typeface="Times New Roman" charset="0"/>
                <a:ea typeface="Times New Roman" charset="0"/>
                <a:cs typeface="Times New Roman" charset="0"/>
              </a:rPr>
              <a:t>L. pallasii </a:t>
            </a:r>
            <a:r>
              <a:rPr lang="en-US" sz="2800" dirty="0">
                <a:latin typeface="Times New Roman" charset="0"/>
                <a:ea typeface="Times New Roman" charset="0"/>
                <a:cs typeface="Times New Roman" charset="0"/>
              </a:rPr>
              <a:t>isopods were collected from rock faces on Northwest Island, WA, and </a:t>
            </a:r>
            <a:r>
              <a:rPr lang="en-US" sz="2800" i="1" dirty="0" smtClean="0">
                <a:latin typeface="Times New Roman" charset="0"/>
                <a:ea typeface="Times New Roman" charset="0"/>
                <a:cs typeface="Times New Roman" charset="0"/>
              </a:rPr>
              <a:t>P. </a:t>
            </a:r>
            <a:r>
              <a:rPr lang="en-US" sz="2800" i="1" dirty="0" err="1">
                <a:latin typeface="Times New Roman" charset="0"/>
                <a:ea typeface="Times New Roman" charset="0"/>
                <a:cs typeface="Times New Roman" charset="0"/>
              </a:rPr>
              <a:t>danae</a:t>
            </a:r>
            <a:r>
              <a:rPr lang="en-US" sz="2800" i="1" dirty="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shrimp were collected </a:t>
            </a:r>
            <a:r>
              <a:rPr lang="en-US" sz="2800" dirty="0" err="1">
                <a:latin typeface="Times New Roman" charset="0"/>
                <a:ea typeface="Times New Roman" charset="0"/>
                <a:cs typeface="Times New Roman" charset="0"/>
              </a:rPr>
              <a:t>subtidally</a:t>
            </a:r>
            <a:r>
              <a:rPr lang="en-US" sz="2800" dirty="0">
                <a:latin typeface="Times New Roman" charset="0"/>
                <a:ea typeface="Times New Roman" charset="0"/>
                <a:cs typeface="Times New Roman" charset="0"/>
              </a:rPr>
              <a:t> at about 100 m depth by otter trawl. Hemolymph was immediately extracted from the animals and frozen </a:t>
            </a:r>
            <a:r>
              <a:rPr lang="en-US" sz="2800" dirty="0" smtClean="0">
                <a:latin typeface="Times New Roman" charset="0"/>
                <a:ea typeface="Times New Roman" charset="0"/>
                <a:cs typeface="Times New Roman" charset="0"/>
              </a:rPr>
              <a:t>at -</a:t>
            </a:r>
            <a:r>
              <a:rPr lang="en-US" sz="2800" dirty="0">
                <a:latin typeface="Times New Roman" charset="0"/>
                <a:ea typeface="Times New Roman" charset="0"/>
                <a:cs typeface="Times New Roman" charset="0"/>
              </a:rPr>
              <a:t>80</a:t>
            </a:r>
            <a:r>
              <a:rPr lang="en-US" sz="2800" baseline="30000" dirty="0">
                <a:latin typeface="Times New Roman" charset="0"/>
                <a:ea typeface="Times New Roman" charset="0"/>
                <a:cs typeface="Times New Roman" charset="0"/>
              </a:rPr>
              <a:t>o</a:t>
            </a:r>
            <a:r>
              <a:rPr lang="en-US" sz="2800" dirty="0">
                <a:latin typeface="Times New Roman" charset="0"/>
                <a:ea typeface="Times New Roman" charset="0"/>
                <a:cs typeface="Times New Roman" charset="0"/>
              </a:rPr>
              <a:t>C. The Cayman Chemical Antioxidant Assay Kit</a:t>
            </a:r>
            <a:r>
              <a:rPr lang="en-US" sz="2800" dirty="0">
                <a:latin typeface="Times New Roman" charset="0"/>
                <a:ea typeface="Times New Roman" charset="0"/>
                <a:cs typeface="Times New Roman" charset="0"/>
                <a:sym typeface="Symbol" charset="2"/>
              </a:rPr>
              <a:t></a:t>
            </a:r>
            <a:r>
              <a:rPr lang="en-US" sz="2800" dirty="0">
                <a:latin typeface="Times New Roman" charset="0"/>
                <a:ea typeface="Times New Roman" charset="0"/>
                <a:cs typeface="Times New Roman" charset="0"/>
              </a:rPr>
              <a:t> was used to measure the total antioxidant capacity (TAC) of the hemolymph, providing a quantitative measure of the </a:t>
            </a:r>
            <a:r>
              <a:rPr lang="en-US" sz="2800" dirty="0" err="1">
                <a:latin typeface="Times New Roman" charset="0"/>
                <a:ea typeface="Times New Roman" charset="0"/>
                <a:cs typeface="Times New Roman" charset="0"/>
              </a:rPr>
              <a:t>hemolymph’s</a:t>
            </a:r>
            <a:r>
              <a:rPr lang="en-US" sz="2800" dirty="0">
                <a:latin typeface="Times New Roman" charset="0"/>
                <a:ea typeface="Times New Roman" charset="0"/>
                <a:cs typeface="Times New Roman" charset="0"/>
              </a:rPr>
              <a:t> ability to suppress ROS formation. Liquid chromatography-mass spectrometry analysis was used to determine the presence of </a:t>
            </a:r>
            <a:r>
              <a:rPr lang="en-US" sz="2800" dirty="0" smtClean="0">
                <a:latin typeface="Times New Roman" charset="0"/>
                <a:ea typeface="Times New Roman" charset="0"/>
                <a:cs typeface="Times New Roman" charset="0"/>
              </a:rPr>
              <a:t>the chlorophyll breakdown product pheophorbide A and of carotenoids in the hemolymph.</a:t>
            </a:r>
            <a:endParaRPr lang="en-US" sz="2800" dirty="0">
              <a:latin typeface="Times New Roman" charset="0"/>
              <a:ea typeface="Times New Roman" charset="0"/>
              <a:cs typeface="Times New Roman" charset="0"/>
            </a:endParaRPr>
          </a:p>
        </p:txBody>
      </p:sp>
      <p:sp>
        <p:nvSpPr>
          <p:cNvPr id="10" name="TextBox 9"/>
          <p:cNvSpPr txBox="1"/>
          <p:nvPr/>
        </p:nvSpPr>
        <p:spPr>
          <a:xfrm>
            <a:off x="457200" y="5019854"/>
            <a:ext cx="13809039" cy="13572946"/>
          </a:xfrm>
          <a:prstGeom prst="rect">
            <a:avLst/>
          </a:prstGeom>
          <a:noFill/>
        </p:spPr>
        <p:txBody>
          <a:bodyPr wrap="square" rtlCol="0">
            <a:spAutoFit/>
          </a:bodyPr>
          <a:lstStyle/>
          <a:p>
            <a:r>
              <a:rPr lang="en-US" sz="3000" i="1" u="sng" dirty="0" smtClean="0">
                <a:latin typeface="Times New Roman" charset="0"/>
                <a:ea typeface="Times New Roman" charset="0"/>
                <a:cs typeface="Times New Roman" charset="0"/>
              </a:rPr>
              <a:t>Reactive Oxygen Species</a:t>
            </a:r>
          </a:p>
          <a:p>
            <a:r>
              <a:rPr lang="en-US" sz="3000" dirty="0" smtClean="0">
                <a:latin typeface="Times New Roman" charset="0"/>
                <a:ea typeface="Times New Roman" charset="0"/>
                <a:cs typeface="Times New Roman" charset="0"/>
              </a:rPr>
              <a:t>The eelgrass isopod </a:t>
            </a:r>
            <a:r>
              <a:rPr lang="en-US" sz="3000" i="1" dirty="0" smtClean="0">
                <a:latin typeface="Times New Roman" charset="0"/>
                <a:ea typeface="Times New Roman" charset="0"/>
                <a:cs typeface="Times New Roman" charset="0"/>
              </a:rPr>
              <a:t>Pentidotea resecata</a:t>
            </a:r>
            <a:r>
              <a:rPr lang="en-US" sz="3000" dirty="0" smtClean="0">
                <a:latin typeface="Times New Roman" charset="0"/>
                <a:ea typeface="Times New Roman" charset="0"/>
                <a:cs typeface="Times New Roman" charset="0"/>
              </a:rPr>
              <a:t> inhabits </a:t>
            </a:r>
            <a:r>
              <a:rPr lang="en-US" sz="3000" i="1" dirty="0" smtClean="0">
                <a:latin typeface="Times New Roman" charset="0"/>
                <a:ea typeface="Times New Roman" charset="0"/>
                <a:cs typeface="Times New Roman" charset="0"/>
              </a:rPr>
              <a:t>Zostera marina</a:t>
            </a:r>
            <a:r>
              <a:rPr lang="en-US" sz="3000" dirty="0" smtClean="0">
                <a:latin typeface="Times New Roman" charset="0"/>
                <a:ea typeface="Times New Roman" charset="0"/>
                <a:cs typeface="Times New Roman" charset="0"/>
              </a:rPr>
              <a:t> eelgrass beds.</a:t>
            </a:r>
            <a:r>
              <a:rPr lang="en-US" sz="3000" baseline="30000" dirty="0" smtClean="0">
                <a:latin typeface="Times New Roman" charset="0"/>
                <a:ea typeface="Times New Roman" charset="0"/>
                <a:cs typeface="Times New Roman" charset="0"/>
              </a:rPr>
              <a:t>1</a:t>
            </a:r>
            <a:r>
              <a:rPr lang="en-US" sz="3000" dirty="0" smtClean="0">
                <a:latin typeface="Times New Roman" charset="0"/>
                <a:ea typeface="Times New Roman" charset="0"/>
                <a:cs typeface="Times New Roman" charset="0"/>
              </a:rPr>
              <a:t> Environmental conditions such as light and temperature affect eelgrass photosynthesis in these beds, which in turn can cause fluctuating oxygen concentrations and even hyperoxia in the water column. During </a:t>
            </a:r>
            <a:r>
              <a:rPr lang="en-US" sz="3000" dirty="0" err="1" smtClean="0">
                <a:latin typeface="Times New Roman" charset="0"/>
                <a:ea typeface="Times New Roman" charset="0"/>
                <a:cs typeface="Times New Roman" charset="0"/>
              </a:rPr>
              <a:t>hyperoxia</a:t>
            </a:r>
            <a:r>
              <a:rPr lang="en-US" sz="3000" dirty="0" smtClean="0">
                <a:latin typeface="Times New Roman" charset="0"/>
                <a:ea typeface="Times New Roman" charset="0"/>
                <a:cs typeface="Times New Roman" charset="0"/>
              </a:rPr>
              <a:t> and during reperfusion following hypoxia, organisms such as </a:t>
            </a:r>
            <a:r>
              <a:rPr lang="en-US" sz="3000" i="1" dirty="0" smtClean="0">
                <a:latin typeface="Times New Roman" charset="0"/>
                <a:ea typeface="Times New Roman" charset="0"/>
                <a:cs typeface="Times New Roman" charset="0"/>
              </a:rPr>
              <a:t>P. resecata </a:t>
            </a:r>
            <a:r>
              <a:rPr lang="en-US" sz="3000" dirty="0" smtClean="0">
                <a:latin typeface="Times New Roman" charset="0"/>
                <a:ea typeface="Times New Roman" charset="0"/>
                <a:cs typeface="Times New Roman" charset="0"/>
              </a:rPr>
              <a:t>often experience</a:t>
            </a:r>
            <a:r>
              <a:rPr lang="en-US" sz="3000" i="1" dirty="0" smtClean="0">
                <a:latin typeface="Times New Roman" charset="0"/>
                <a:ea typeface="Times New Roman" charset="0"/>
                <a:cs typeface="Times New Roman" charset="0"/>
              </a:rPr>
              <a:t> </a:t>
            </a:r>
            <a:r>
              <a:rPr lang="en-US" sz="3000" dirty="0" smtClean="0">
                <a:latin typeface="Times New Roman" charset="0"/>
                <a:ea typeface="Times New Roman" charset="0"/>
                <a:cs typeface="Times New Roman" charset="0"/>
              </a:rPr>
              <a:t>enhanced reactive oxygen species (ROS) production. In crustaceans, ROS are generated in the tissues as byproducts of normal metabolism, as well as in the hemolymph during oxygen transport and immune responses. </a:t>
            </a:r>
          </a:p>
          <a:p>
            <a:endParaRPr lang="en-US" sz="1800" dirty="0" smtClean="0">
              <a:latin typeface="Times New Roman" charset="0"/>
              <a:ea typeface="Times New Roman" charset="0"/>
              <a:cs typeface="Times New Roman" charset="0"/>
            </a:endParaRPr>
          </a:p>
          <a:p>
            <a:r>
              <a:rPr lang="en-US" sz="3000" i="1" u="sng" dirty="0" smtClean="0">
                <a:latin typeface="Times New Roman" charset="0"/>
                <a:ea typeface="Times New Roman" charset="0"/>
                <a:cs typeface="Times New Roman" charset="0"/>
              </a:rPr>
              <a:t>Antioxidants</a:t>
            </a:r>
          </a:p>
          <a:p>
            <a:r>
              <a:rPr lang="en-US" sz="3000" dirty="0" smtClean="0">
                <a:latin typeface="Times New Roman" charset="0"/>
                <a:ea typeface="Times New Roman" charset="0"/>
                <a:cs typeface="Times New Roman" charset="0"/>
              </a:rPr>
              <a:t>If the antioxidant defenses cannot sufficiently suppress these toxic oxygen intermediates, ROS cause oxidative damage to lipids, proteins, and DNA.</a:t>
            </a:r>
            <a:r>
              <a:rPr lang="en-US" sz="3000" baseline="30000" dirty="0" smtClean="0">
                <a:latin typeface="Times New Roman" charset="0"/>
                <a:ea typeface="Times New Roman" charset="0"/>
                <a:cs typeface="Times New Roman" charset="0"/>
              </a:rPr>
              <a:t>2</a:t>
            </a:r>
            <a:r>
              <a:rPr lang="en-US" sz="3000" dirty="0" smtClean="0">
                <a:latin typeface="Times New Roman" charset="0"/>
                <a:ea typeface="Times New Roman" charset="0"/>
                <a:cs typeface="Times New Roman" charset="0"/>
              </a:rPr>
              <a:t> Since antioxidants in the tissues and hemolymph quench ROS, it would stand to reason that organisms living in unfavorable oxygen environments would exhibit stronger defense mechanisms to protect them from oxidative stress. For example, antioxidant enzyme activity could be </a:t>
            </a:r>
            <a:r>
              <a:rPr lang="en-US" sz="3000" dirty="0" err="1" smtClean="0">
                <a:latin typeface="Times New Roman" charset="0"/>
                <a:ea typeface="Times New Roman" charset="0"/>
                <a:cs typeface="Times New Roman" charset="0"/>
              </a:rPr>
              <a:t>upregulated</a:t>
            </a:r>
            <a:r>
              <a:rPr lang="en-US" sz="3000" dirty="0" smtClean="0">
                <a:latin typeface="Times New Roman" charset="0"/>
                <a:ea typeface="Times New Roman" charset="0"/>
                <a:cs typeface="Times New Roman" charset="0"/>
              </a:rPr>
              <a:t> and </a:t>
            </a:r>
            <a:r>
              <a:rPr lang="en-US" sz="3000" dirty="0" err="1" smtClean="0">
                <a:latin typeface="Times New Roman" charset="0"/>
                <a:ea typeface="Times New Roman" charset="0"/>
                <a:cs typeface="Times New Roman" charset="0"/>
              </a:rPr>
              <a:t>nonenzymatic</a:t>
            </a:r>
            <a:r>
              <a:rPr lang="en-US" sz="3000" dirty="0" smtClean="0">
                <a:latin typeface="Times New Roman" charset="0"/>
                <a:ea typeface="Times New Roman" charset="0"/>
                <a:cs typeface="Times New Roman" charset="0"/>
              </a:rPr>
              <a:t> antioxidants may be retained to provide additional defense in environments that promote ROS formation.</a:t>
            </a:r>
            <a:r>
              <a:rPr lang="en-US" sz="3000" baseline="30000" dirty="0" smtClean="0">
                <a:latin typeface="Times New Roman" charset="0"/>
                <a:ea typeface="Times New Roman" charset="0"/>
                <a:cs typeface="Times New Roman" charset="0"/>
              </a:rPr>
              <a:t>2</a:t>
            </a:r>
            <a:r>
              <a:rPr lang="en-US" sz="3000" dirty="0" smtClean="0">
                <a:latin typeface="Times New Roman" charset="0"/>
                <a:ea typeface="Times New Roman" charset="0"/>
                <a:cs typeface="Times New Roman" charset="0"/>
              </a:rPr>
              <a:t> A species that primarily experiences stable, normoxic conditions, such as the rock louse </a:t>
            </a:r>
            <a:r>
              <a:rPr lang="en-US" sz="3000" i="1" dirty="0" smtClean="0">
                <a:latin typeface="Times New Roman" charset="0"/>
                <a:ea typeface="Times New Roman" charset="0"/>
                <a:cs typeface="Times New Roman" charset="0"/>
              </a:rPr>
              <a:t>Ligia pallasii, </a:t>
            </a:r>
            <a:r>
              <a:rPr lang="en-US" sz="3000" dirty="0" smtClean="0">
                <a:latin typeface="Times New Roman" charset="0"/>
                <a:ea typeface="Times New Roman" charset="0"/>
                <a:cs typeface="Times New Roman" charset="0"/>
              </a:rPr>
              <a:t>may be exposed to relatively low concentrations of ROS.</a:t>
            </a:r>
            <a:r>
              <a:rPr lang="en-US" sz="3000" baseline="30000" dirty="0" smtClean="0">
                <a:latin typeface="Times New Roman" charset="0"/>
                <a:ea typeface="Times New Roman" charset="0"/>
                <a:cs typeface="Times New Roman" charset="0"/>
              </a:rPr>
              <a:t>3</a:t>
            </a:r>
            <a:r>
              <a:rPr lang="en-US" sz="3000" dirty="0" smtClean="0">
                <a:latin typeface="Times New Roman" charset="0"/>
                <a:ea typeface="Times New Roman" charset="0"/>
                <a:cs typeface="Times New Roman" charset="0"/>
              </a:rPr>
              <a:t> Consequently, this species may expend less energy on antioxidant defenses. </a:t>
            </a:r>
          </a:p>
          <a:p>
            <a:endParaRPr lang="en-US" sz="1800" i="1" u="sng" dirty="0" smtClean="0">
              <a:latin typeface="Times New Roman" charset="0"/>
              <a:ea typeface="Times New Roman" charset="0"/>
              <a:cs typeface="Times New Roman" charset="0"/>
            </a:endParaRPr>
          </a:p>
          <a:p>
            <a:r>
              <a:rPr lang="en-US" sz="3000" i="1" u="sng" dirty="0" smtClean="0">
                <a:latin typeface="Times New Roman" charset="0"/>
                <a:ea typeface="Times New Roman" charset="0"/>
                <a:cs typeface="Times New Roman" charset="0"/>
              </a:rPr>
              <a:t>Objectives</a:t>
            </a:r>
          </a:p>
          <a:p>
            <a:r>
              <a:rPr lang="en-US" sz="3000" b="1" dirty="0" smtClean="0">
                <a:solidFill>
                  <a:srgbClr val="93252C"/>
                </a:solidFill>
                <a:latin typeface="Times New Roman" charset="0"/>
                <a:ea typeface="Times New Roman" charset="0"/>
                <a:cs typeface="Times New Roman" charset="0"/>
              </a:rPr>
              <a:t>The purpose of this study was to compare the total antioxidant capacity of </a:t>
            </a:r>
            <a:r>
              <a:rPr lang="en-US" sz="3000" b="1" i="1" dirty="0" smtClean="0">
                <a:solidFill>
                  <a:srgbClr val="93252C"/>
                </a:solidFill>
                <a:latin typeface="Times New Roman" charset="0"/>
                <a:ea typeface="Times New Roman" charset="0"/>
                <a:cs typeface="Times New Roman" charset="0"/>
              </a:rPr>
              <a:t>P. resecata </a:t>
            </a:r>
            <a:r>
              <a:rPr lang="en-US" sz="3000" b="1" dirty="0" smtClean="0">
                <a:solidFill>
                  <a:srgbClr val="93252C"/>
                </a:solidFill>
                <a:latin typeface="Times New Roman" charset="0"/>
                <a:ea typeface="Times New Roman" charset="0"/>
                <a:cs typeface="Times New Roman" charset="0"/>
              </a:rPr>
              <a:t>hemolymph to that of </a:t>
            </a:r>
            <a:r>
              <a:rPr lang="en-US" sz="3000" b="1" i="1" dirty="0" smtClean="0">
                <a:solidFill>
                  <a:srgbClr val="93252C"/>
                </a:solidFill>
                <a:latin typeface="Times New Roman" charset="0"/>
                <a:ea typeface="Times New Roman" charset="0"/>
                <a:cs typeface="Times New Roman" charset="0"/>
              </a:rPr>
              <a:t>L. pallasii </a:t>
            </a:r>
            <a:r>
              <a:rPr lang="en-US" sz="3000" b="1" dirty="0" smtClean="0">
                <a:solidFill>
                  <a:srgbClr val="93252C"/>
                </a:solidFill>
                <a:latin typeface="Times New Roman" charset="0"/>
                <a:ea typeface="Times New Roman" charset="0"/>
                <a:cs typeface="Times New Roman" charset="0"/>
              </a:rPr>
              <a:t>and</a:t>
            </a:r>
            <a:r>
              <a:rPr lang="en-US" sz="3000" b="1" i="1" dirty="0" smtClean="0">
                <a:solidFill>
                  <a:srgbClr val="93252C"/>
                </a:solidFill>
                <a:latin typeface="Times New Roman" charset="0"/>
                <a:ea typeface="Times New Roman" charset="0"/>
                <a:cs typeface="Times New Roman" charset="0"/>
              </a:rPr>
              <a:t> </a:t>
            </a:r>
            <a:r>
              <a:rPr lang="en-US" sz="3000" b="1" dirty="0" smtClean="0">
                <a:solidFill>
                  <a:srgbClr val="93252C"/>
                </a:solidFill>
                <a:latin typeface="Times New Roman" charset="0"/>
                <a:ea typeface="Times New Roman" charset="0"/>
                <a:cs typeface="Times New Roman" charset="0"/>
              </a:rPr>
              <a:t>the shrimp</a:t>
            </a:r>
            <a:r>
              <a:rPr lang="en-US" sz="3000" b="1" i="1" dirty="0" smtClean="0">
                <a:solidFill>
                  <a:srgbClr val="93252C"/>
                </a:solidFill>
                <a:latin typeface="Times New Roman" charset="0"/>
                <a:ea typeface="Times New Roman" charset="0"/>
                <a:cs typeface="Times New Roman" charset="0"/>
              </a:rPr>
              <a:t> Pandalus danae, </a:t>
            </a:r>
            <a:r>
              <a:rPr lang="en-US" sz="3000" b="1" dirty="0" smtClean="0">
                <a:solidFill>
                  <a:srgbClr val="93252C"/>
                </a:solidFill>
                <a:latin typeface="Times New Roman" charset="0"/>
                <a:ea typeface="Times New Roman" charset="0"/>
                <a:cs typeface="Times New Roman" charset="0"/>
              </a:rPr>
              <a:t>and</a:t>
            </a:r>
            <a:r>
              <a:rPr lang="en-US" sz="3000" b="1" i="1" dirty="0" smtClean="0">
                <a:solidFill>
                  <a:srgbClr val="93252C"/>
                </a:solidFill>
                <a:latin typeface="Times New Roman" charset="0"/>
                <a:ea typeface="Times New Roman" charset="0"/>
                <a:cs typeface="Times New Roman" charset="0"/>
              </a:rPr>
              <a:t> </a:t>
            </a:r>
            <a:r>
              <a:rPr lang="en-US" sz="3000" b="1" dirty="0" smtClean="0">
                <a:solidFill>
                  <a:srgbClr val="93252C"/>
                </a:solidFill>
                <a:latin typeface="Times New Roman" charset="0"/>
                <a:ea typeface="Times New Roman" charset="0"/>
                <a:cs typeface="Times New Roman" charset="0"/>
              </a:rPr>
              <a:t>to determine whether the hemolymph contains chlorophyll and carotenoid antioxidants,</a:t>
            </a:r>
            <a:r>
              <a:rPr lang="en-US" sz="3000" b="1" baseline="30000" dirty="0">
                <a:solidFill>
                  <a:srgbClr val="93252C"/>
                </a:solidFill>
                <a:latin typeface="Times New Roman" charset="0"/>
                <a:ea typeface="Times New Roman" charset="0"/>
                <a:cs typeface="Times New Roman" charset="0"/>
              </a:rPr>
              <a:t>4</a:t>
            </a:r>
            <a:r>
              <a:rPr lang="en-US" sz="3000" b="1" dirty="0" smtClean="0">
                <a:solidFill>
                  <a:srgbClr val="93252C"/>
                </a:solidFill>
                <a:latin typeface="Times New Roman" charset="0"/>
                <a:ea typeface="Times New Roman" charset="0"/>
                <a:cs typeface="Times New Roman" charset="0"/>
              </a:rPr>
              <a:t> </a:t>
            </a:r>
            <a:r>
              <a:rPr lang="en-US" sz="3000" dirty="0">
                <a:latin typeface="Times New Roman" charset="0"/>
                <a:ea typeface="Times New Roman" charset="0"/>
                <a:cs typeface="Times New Roman" charset="0"/>
              </a:rPr>
              <a:t>with the expectation that </a:t>
            </a:r>
            <a:r>
              <a:rPr lang="en-US" sz="3000" i="1" dirty="0">
                <a:latin typeface="Times New Roman" charset="0"/>
                <a:ea typeface="Times New Roman" charset="0"/>
                <a:cs typeface="Times New Roman" charset="0"/>
              </a:rPr>
              <a:t>P. resecata </a:t>
            </a:r>
            <a:r>
              <a:rPr lang="en-US" sz="3000" dirty="0">
                <a:latin typeface="Times New Roman" charset="0"/>
                <a:ea typeface="Times New Roman" charset="0"/>
                <a:cs typeface="Times New Roman" charset="0"/>
              </a:rPr>
              <a:t>hemolymph would have stronger antioxidant defenses because this </a:t>
            </a:r>
            <a:r>
              <a:rPr lang="en-US" sz="3000" dirty="0" smtClean="0">
                <a:latin typeface="Times New Roman" charset="0"/>
                <a:ea typeface="Times New Roman" charset="0"/>
                <a:cs typeface="Times New Roman" charset="0"/>
              </a:rPr>
              <a:t>isopod potentially </a:t>
            </a:r>
            <a:r>
              <a:rPr lang="en-US" sz="3000" dirty="0">
                <a:latin typeface="Times New Roman" charset="0"/>
                <a:ea typeface="Times New Roman" charset="0"/>
                <a:cs typeface="Times New Roman" charset="0"/>
              </a:rPr>
              <a:t>faces a more hostile oxygen </a:t>
            </a:r>
            <a:r>
              <a:rPr lang="en-US" sz="3000" dirty="0" smtClean="0">
                <a:latin typeface="Times New Roman" charset="0"/>
                <a:ea typeface="Times New Roman" charset="0"/>
                <a:cs typeface="Times New Roman" charset="0"/>
              </a:rPr>
              <a:t>environment. An absorbance scan of </a:t>
            </a:r>
            <a:r>
              <a:rPr lang="en-US" sz="3000" i="1" dirty="0" smtClean="0">
                <a:latin typeface="Times New Roman" charset="0"/>
                <a:ea typeface="Times New Roman" charset="0"/>
                <a:cs typeface="Times New Roman" charset="0"/>
              </a:rPr>
              <a:t>P. resecata </a:t>
            </a:r>
            <a:r>
              <a:rPr lang="en-US" sz="3000" dirty="0" smtClean="0">
                <a:latin typeface="Times New Roman" charset="0"/>
                <a:ea typeface="Times New Roman" charset="0"/>
                <a:cs typeface="Times New Roman" charset="0"/>
              </a:rPr>
              <a:t>hemolymph indicates that chlorophyll and carotenoids may be present (</a:t>
            </a:r>
            <a:r>
              <a:rPr lang="en-US" sz="3000" dirty="0">
                <a:latin typeface="Times New Roman" charset="0"/>
                <a:ea typeface="Times New Roman" charset="0"/>
                <a:cs typeface="Times New Roman" charset="0"/>
              </a:rPr>
              <a:t>Figure 1).</a:t>
            </a:r>
          </a:p>
        </p:txBody>
      </p:sp>
      <p:sp>
        <p:nvSpPr>
          <p:cNvPr id="57" name="TextBox 56"/>
          <p:cNvSpPr txBox="1"/>
          <p:nvPr/>
        </p:nvSpPr>
        <p:spPr>
          <a:xfrm>
            <a:off x="329741" y="609600"/>
            <a:ext cx="42911905" cy="2323713"/>
          </a:xfrm>
          <a:prstGeom prst="rect">
            <a:avLst/>
          </a:prstGeom>
          <a:noFill/>
        </p:spPr>
        <p:txBody>
          <a:bodyPr wrap="square" rtlCol="0">
            <a:spAutoFit/>
          </a:bodyPr>
          <a:lstStyle/>
          <a:p>
            <a:pPr algn="ctr">
              <a:spcAft>
                <a:spcPts val="1200"/>
              </a:spcAft>
              <a:tabLst>
                <a:tab pos="34188400" algn="l"/>
              </a:tabLst>
            </a:pPr>
            <a:r>
              <a:rPr lang="en-US" sz="7500" b="1" dirty="0" smtClean="0">
                <a:solidFill>
                  <a:srgbClr val="407700"/>
                </a:solidFill>
              </a:rPr>
              <a:t>DOES </a:t>
            </a:r>
            <a:r>
              <a:rPr lang="en-US" sz="7500" b="1" i="1" dirty="0" smtClean="0">
                <a:solidFill>
                  <a:srgbClr val="407700"/>
                </a:solidFill>
              </a:rPr>
              <a:t>PENTIDOTEA RESECATA </a:t>
            </a:r>
            <a:r>
              <a:rPr lang="en-US" sz="7500" b="1" dirty="0" smtClean="0">
                <a:solidFill>
                  <a:srgbClr val="407700"/>
                </a:solidFill>
              </a:rPr>
              <a:t>HEMOLYMPH PROTECT THE ISOPOD FROM OXIDATIVE STRESS?</a:t>
            </a:r>
            <a:endParaRPr lang="en-US" sz="7500" dirty="0" smtClean="0"/>
          </a:p>
          <a:p>
            <a:pPr algn="ctr">
              <a:spcAft>
                <a:spcPts val="1200"/>
              </a:spcAft>
            </a:pPr>
            <a:r>
              <a:rPr lang="en-US" sz="6000" dirty="0" smtClean="0"/>
              <a:t>Leah E. Dann, C. Judelle Johnson, and David L. Cowles; Walla </a:t>
            </a:r>
            <a:r>
              <a:rPr lang="en-US" sz="6000" dirty="0"/>
              <a:t>Walla University, College Place, WA</a:t>
            </a:r>
            <a:r>
              <a:rPr lang="en-US" sz="6000" dirty="0" smtClean="0"/>
              <a:t>.</a:t>
            </a:r>
            <a:endParaRPr lang="en-US" sz="6000" dirty="0"/>
          </a:p>
        </p:txBody>
      </p:sp>
      <p:sp>
        <p:nvSpPr>
          <p:cNvPr id="22" name="TextBox 21"/>
          <p:cNvSpPr txBox="1"/>
          <p:nvPr/>
        </p:nvSpPr>
        <p:spPr>
          <a:xfrm>
            <a:off x="29626559" y="26365200"/>
            <a:ext cx="13891492" cy="2308324"/>
          </a:xfrm>
          <a:prstGeom prst="rect">
            <a:avLst/>
          </a:prstGeom>
          <a:noFill/>
        </p:spPr>
        <p:txBody>
          <a:bodyPr wrap="square" rtlCol="0">
            <a:spAutoFit/>
          </a:bodyPr>
          <a:lstStyle/>
          <a:p>
            <a:r>
              <a:rPr lang="en-US" sz="2400" dirty="0">
                <a:latin typeface="Times New Roman" charset="0"/>
                <a:ea typeface="Times New Roman" charset="0"/>
                <a:cs typeface="Times New Roman" charset="0"/>
              </a:rPr>
              <a:t>We wish to thank Walla Walla University and Rosario Beach Marine Laboratory for support in all phases of this research. University of Washington’s Friday Harbor Marine Laboratory and Whitman University generously provided use of their facilities. We thank the National Estuarine and Research Reserve System for use of their Padilla Bay annual data. Thank you to </a:t>
            </a:r>
            <a:r>
              <a:rPr lang="en-US" sz="2400" dirty="0" smtClean="0">
                <a:latin typeface="Times New Roman" charset="0"/>
                <a:ea typeface="Times New Roman" charset="0"/>
                <a:cs typeface="Times New Roman" charset="0"/>
              </a:rPr>
              <a:t>Sarah </a:t>
            </a:r>
            <a:r>
              <a:rPr lang="en-US" sz="2400" dirty="0">
                <a:latin typeface="Times New Roman" charset="0"/>
                <a:ea typeface="Times New Roman" charset="0"/>
                <a:cs typeface="Times New Roman" charset="0"/>
              </a:rPr>
              <a:t>Anderson, Faith </a:t>
            </a:r>
            <a:r>
              <a:rPr lang="en-US" sz="2400" dirty="0" err="1">
                <a:latin typeface="Times New Roman" charset="0"/>
                <a:ea typeface="Times New Roman" charset="0"/>
                <a:cs typeface="Times New Roman" charset="0"/>
              </a:rPr>
              <a:t>Hunnicutt</a:t>
            </a:r>
            <a:r>
              <a:rPr lang="en-US" sz="2400" dirty="0">
                <a:latin typeface="Times New Roman" charset="0"/>
                <a:ea typeface="Times New Roman" charset="0"/>
                <a:cs typeface="Times New Roman" charset="0"/>
              </a:rPr>
              <a:t>, and </a:t>
            </a:r>
            <a:r>
              <a:rPr lang="en-US" sz="2400" dirty="0" err="1">
                <a:latin typeface="Times New Roman" charset="0"/>
                <a:ea typeface="Times New Roman" charset="0"/>
                <a:cs typeface="Times New Roman" charset="0"/>
              </a:rPr>
              <a:t>Taylir</a:t>
            </a:r>
            <a:r>
              <a:rPr lang="en-US" sz="2400" dirty="0">
                <a:latin typeface="Times New Roman" charset="0"/>
                <a:ea typeface="Times New Roman" charset="0"/>
                <a:cs typeface="Times New Roman" charset="0"/>
              </a:rPr>
              <a:t> Schrock for their research assistance, to Dr. Anna </a:t>
            </a:r>
            <a:r>
              <a:rPr lang="en-US" sz="2400" dirty="0" err="1">
                <a:latin typeface="Times New Roman" charset="0"/>
                <a:ea typeface="Times New Roman" charset="0"/>
                <a:cs typeface="Times New Roman" charset="0"/>
              </a:rPr>
              <a:t>Berim</a:t>
            </a:r>
            <a:r>
              <a:rPr lang="en-US" sz="2400" dirty="0">
                <a:latin typeface="Times New Roman" charset="0"/>
                <a:ea typeface="Times New Roman" charset="0"/>
                <a:cs typeface="Times New Roman" charset="0"/>
              </a:rPr>
              <a:t> and Washington State University for conducting LCMS analysis, and to Dr. </a:t>
            </a:r>
            <a:r>
              <a:rPr lang="en-US" sz="2400" dirty="0" err="1">
                <a:latin typeface="Times New Roman" charset="0"/>
                <a:ea typeface="Times New Roman" charset="0"/>
                <a:cs typeface="Times New Roman" charset="0"/>
              </a:rPr>
              <a:t>Redd</a:t>
            </a:r>
            <a:r>
              <a:rPr lang="en-US" sz="2400" dirty="0">
                <a:latin typeface="Times New Roman" charset="0"/>
                <a:ea typeface="Times New Roman" charset="0"/>
                <a:cs typeface="Times New Roman" charset="0"/>
              </a:rPr>
              <a:t>, Dr. </a:t>
            </a:r>
            <a:r>
              <a:rPr lang="en-US" sz="2400" dirty="0" err="1">
                <a:latin typeface="Times New Roman" charset="0"/>
                <a:ea typeface="Times New Roman" charset="0"/>
                <a:cs typeface="Times New Roman" charset="0"/>
              </a:rPr>
              <a:t>Onthank</a:t>
            </a:r>
            <a:r>
              <a:rPr lang="en-US" sz="2400" dirty="0">
                <a:latin typeface="Times New Roman" charset="0"/>
                <a:ea typeface="Times New Roman" charset="0"/>
                <a:cs typeface="Times New Roman" charset="0"/>
              </a:rPr>
              <a:t>, Dr. Craig, and Dr. </a:t>
            </a:r>
            <a:r>
              <a:rPr lang="en-US" sz="2400" dirty="0" err="1">
                <a:latin typeface="Times New Roman" charset="0"/>
                <a:ea typeface="Times New Roman" charset="0"/>
                <a:cs typeface="Times New Roman" charset="0"/>
              </a:rPr>
              <a:t>Nestler</a:t>
            </a:r>
            <a:r>
              <a:rPr lang="en-US" sz="2400"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for </a:t>
            </a:r>
            <a:r>
              <a:rPr lang="en-US" sz="2400" dirty="0">
                <a:latin typeface="Times New Roman" charset="0"/>
                <a:ea typeface="Times New Roman" charset="0"/>
                <a:cs typeface="Times New Roman" charset="0"/>
              </a:rPr>
              <a:t>their assistance and counsel</a:t>
            </a:r>
            <a:r>
              <a:rPr lang="en-US" sz="2400" dirty="0" smtClean="0">
                <a:latin typeface="Times New Roman" charset="0"/>
                <a:ea typeface="Times New Roman" charset="0"/>
                <a:cs typeface="Times New Roman" charset="0"/>
              </a:rPr>
              <a:t>.</a:t>
            </a:r>
            <a:endParaRPr lang="en-US" sz="2400" dirty="0">
              <a:latin typeface="Times New Roman" charset="0"/>
              <a:ea typeface="Times New Roman" charset="0"/>
              <a:cs typeface="Times New Roman" charset="0"/>
            </a:endParaRPr>
          </a:p>
        </p:txBody>
      </p:sp>
      <p:sp>
        <p:nvSpPr>
          <p:cNvPr id="38" name="AutoShape 6" descr="https://outlook.office.com/owa/service.svc/s/GetFileAttachment?id=AAMkAGY2MmVmNjA4LTlhNTktNDEwMC04YTQxLWJiMTIxOWIxYzdmZQBGAAAAAABIdnW%2Fm0TwTr%2FM9it5bhPKBwBDiT7ozq%2BHQ694WAzH5siWAAAAAL%2FCAACBMGPxx%2BuCT4mT5LG1PdKcAAG8VQ6cAAABEgAQACnnr%2B0IwBdPvLCFSOghSTs%3D&amp;X-OWA-CANARY=HGQAjpU5JUaNaS8ZqKVgxyDBxCXHCdQYrRkB_wSjPL8c2GfDvusPPs4MDiT1EiBuYaQA9vNHSUU."/>
          <p:cNvSpPr>
            <a:spLocks noChangeAspect="1" noChangeArrowheads="1"/>
          </p:cNvSpPr>
          <p:nvPr/>
        </p:nvSpPr>
        <p:spPr bwMode="auto">
          <a:xfrm>
            <a:off x="-175678" y="17548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TextBox 44"/>
          <p:cNvSpPr txBox="1"/>
          <p:nvPr/>
        </p:nvSpPr>
        <p:spPr>
          <a:xfrm>
            <a:off x="1326551" y="22251713"/>
            <a:ext cx="184731" cy="1209242"/>
          </a:xfrm>
          <a:prstGeom prst="rect">
            <a:avLst/>
          </a:prstGeom>
          <a:noFill/>
        </p:spPr>
        <p:txBody>
          <a:bodyPr wrap="none" rtlCol="0">
            <a:spAutoFit/>
          </a:bodyPr>
          <a:lstStyle/>
          <a:p>
            <a:endParaRPr lang="en-US" dirty="0">
              <a:solidFill>
                <a:srgbClr val="407700"/>
              </a:solidFill>
            </a:endParaRPr>
          </a:p>
        </p:txBody>
      </p:sp>
      <p:sp>
        <p:nvSpPr>
          <p:cNvPr id="51" name="TextBox 50"/>
          <p:cNvSpPr txBox="1"/>
          <p:nvPr/>
        </p:nvSpPr>
        <p:spPr>
          <a:xfrm>
            <a:off x="5898551" y="2134913"/>
            <a:ext cx="184731" cy="1209242"/>
          </a:xfrm>
          <a:prstGeom prst="rect">
            <a:avLst/>
          </a:prstGeom>
          <a:noFill/>
        </p:spPr>
        <p:txBody>
          <a:bodyPr wrap="none" rtlCol="0">
            <a:spAutoFit/>
          </a:bodyPr>
          <a:lstStyle/>
          <a:p>
            <a:endParaRPr lang="en-US" dirty="0"/>
          </a:p>
        </p:txBody>
      </p:sp>
      <p:sp>
        <p:nvSpPr>
          <p:cNvPr id="56" name="TextBox 55"/>
          <p:cNvSpPr txBox="1"/>
          <p:nvPr/>
        </p:nvSpPr>
        <p:spPr>
          <a:xfrm>
            <a:off x="11515579" y="1677713"/>
            <a:ext cx="184731" cy="1209242"/>
          </a:xfrm>
          <a:prstGeom prst="rect">
            <a:avLst/>
          </a:prstGeom>
          <a:noFill/>
        </p:spPr>
        <p:txBody>
          <a:bodyPr wrap="none" rtlCol="0">
            <a:spAutoFit/>
          </a:bodyPr>
          <a:lstStyle/>
          <a:p>
            <a:endParaRPr lang="en-US" dirty="0"/>
          </a:p>
        </p:txBody>
      </p:sp>
      <p:sp>
        <p:nvSpPr>
          <p:cNvPr id="84" name="TextBox 83"/>
          <p:cNvSpPr txBox="1"/>
          <p:nvPr/>
        </p:nvSpPr>
        <p:spPr>
          <a:xfrm>
            <a:off x="29710853" y="29337000"/>
            <a:ext cx="11437148" cy="3046988"/>
          </a:xfrm>
          <a:prstGeom prst="rect">
            <a:avLst/>
          </a:prstGeom>
          <a:noFill/>
        </p:spPr>
        <p:txBody>
          <a:bodyPr wrap="square" rtlCol="0">
            <a:spAutoFit/>
          </a:bodyPr>
          <a:lstStyle/>
          <a:p>
            <a:pPr marL="300038" indent="-300038">
              <a:buFont typeface="+mj-lt"/>
              <a:buAutoNum type="arabicPeriod"/>
            </a:pPr>
            <a:r>
              <a:rPr lang="en-US" sz="1600" dirty="0" smtClean="0">
                <a:latin typeface="Times New Roman" charset="0"/>
                <a:ea typeface="Times New Roman" charset="0"/>
                <a:cs typeface="Times New Roman" charset="0"/>
              </a:rPr>
              <a:t>Lee &amp; Gilchrist. (1972). Pigmentation, color change and the ecology of the marine isopod </a:t>
            </a:r>
            <a:r>
              <a:rPr lang="en-US" sz="1600" i="1" dirty="0" smtClean="0">
                <a:latin typeface="Times New Roman" charset="0"/>
                <a:ea typeface="Times New Roman" charset="0"/>
                <a:cs typeface="Times New Roman" charset="0"/>
              </a:rPr>
              <a:t>Idotea resecata</a:t>
            </a:r>
            <a:r>
              <a:rPr lang="en-US" sz="1600" dirty="0" smtClean="0">
                <a:latin typeface="Times New Roman" charset="0"/>
                <a:ea typeface="Times New Roman" charset="0"/>
                <a:cs typeface="Times New Roman" charset="0"/>
              </a:rPr>
              <a:t> (</a:t>
            </a:r>
            <a:r>
              <a:rPr lang="en-US" sz="1600" dirty="0" err="1" smtClean="0">
                <a:latin typeface="Times New Roman" charset="0"/>
                <a:ea typeface="Times New Roman" charset="0"/>
                <a:cs typeface="Times New Roman" charset="0"/>
              </a:rPr>
              <a:t>Stimpson</a:t>
            </a:r>
            <a:r>
              <a:rPr lang="en-US" sz="1600" dirty="0" smtClean="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Journal of Experimental Marine Biology and Ecology</a:t>
            </a:r>
            <a:r>
              <a:rPr lang="en-US" sz="1600" dirty="0" smtClean="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10</a:t>
            </a:r>
            <a:r>
              <a:rPr lang="en-US" sz="1600" dirty="0" smtClean="0">
                <a:latin typeface="Times New Roman" charset="0"/>
                <a:ea typeface="Times New Roman" charset="0"/>
                <a:cs typeface="Times New Roman" charset="0"/>
              </a:rPr>
              <a:t>(1), 1-27.</a:t>
            </a:r>
          </a:p>
          <a:p>
            <a:pPr marL="300038" indent="-300038">
              <a:buFont typeface="+mj-lt"/>
              <a:buAutoNum type="arabicPeriod"/>
            </a:pPr>
            <a:r>
              <a:rPr lang="en-US" sz="1600" dirty="0" smtClean="0">
                <a:latin typeface="Times New Roman" charset="0"/>
                <a:ea typeface="Times New Roman" charset="0"/>
                <a:cs typeface="Times New Roman" charset="0"/>
              </a:rPr>
              <a:t>Lesser. (2006). Oxidative stress in marine environments: biochemistry and physiological ecology. </a:t>
            </a:r>
            <a:r>
              <a:rPr lang="en-US" sz="1600" i="1" dirty="0" smtClean="0">
                <a:latin typeface="Times New Roman" charset="0"/>
                <a:ea typeface="Times New Roman" charset="0"/>
                <a:cs typeface="Times New Roman" charset="0"/>
              </a:rPr>
              <a:t>Annual Review of Physiology</a:t>
            </a:r>
            <a:r>
              <a:rPr lang="en-US" sz="1600" dirty="0" smtClean="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68</a:t>
            </a:r>
            <a:r>
              <a:rPr lang="en-US" sz="1600" dirty="0" smtClean="0">
                <a:latin typeface="Times New Roman" charset="0"/>
                <a:ea typeface="Times New Roman" charset="0"/>
                <a:cs typeface="Times New Roman" charset="0"/>
              </a:rPr>
              <a:t>, 253-278.</a:t>
            </a:r>
          </a:p>
          <a:p>
            <a:pPr marL="300038" indent="-300038">
              <a:buFont typeface="+mj-lt"/>
              <a:buAutoNum type="arabicPeriod"/>
            </a:pPr>
            <a:r>
              <a:rPr lang="en-US" sz="1600" dirty="0" err="1" smtClean="0">
                <a:latin typeface="Times New Roman" charset="0"/>
                <a:ea typeface="Times New Roman" charset="0"/>
                <a:cs typeface="Times New Roman" charset="0"/>
              </a:rPr>
              <a:t>Carefoot</a:t>
            </a:r>
            <a:r>
              <a:rPr lang="en-US" sz="1600" dirty="0" smtClean="0">
                <a:latin typeface="Times New Roman" charset="0"/>
                <a:ea typeface="Times New Roman" charset="0"/>
                <a:cs typeface="Times New Roman" charset="0"/>
              </a:rPr>
              <a:t> et al. (2000). Hemolymph homeostasis in relation to </a:t>
            </a:r>
            <a:r>
              <a:rPr lang="en-US" sz="1600" dirty="0" err="1" smtClean="0">
                <a:latin typeface="Times New Roman" charset="0"/>
                <a:ea typeface="Times New Roman" charset="0"/>
                <a:cs typeface="Times New Roman" charset="0"/>
              </a:rPr>
              <a:t>diel</a:t>
            </a:r>
            <a:r>
              <a:rPr lang="en-US" sz="1600" dirty="0" smtClean="0">
                <a:latin typeface="Times New Roman" charset="0"/>
                <a:ea typeface="Times New Roman" charset="0"/>
                <a:cs typeface="Times New Roman" charset="0"/>
              </a:rPr>
              <a:t> feeding activity and microclimate in the prototypal land isopod </a:t>
            </a:r>
            <a:r>
              <a:rPr lang="en-US" sz="1600" i="1" dirty="0" smtClean="0">
                <a:latin typeface="Times New Roman" charset="0"/>
                <a:ea typeface="Times New Roman" charset="0"/>
                <a:cs typeface="Times New Roman" charset="0"/>
              </a:rPr>
              <a:t>Ligia pallasii</a:t>
            </a:r>
            <a:r>
              <a:rPr lang="en-US" sz="1600" dirty="0" smtClean="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Canadian journal of zoology</a:t>
            </a:r>
            <a:r>
              <a:rPr lang="en-US" sz="1600" dirty="0" smtClean="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78</a:t>
            </a:r>
            <a:r>
              <a:rPr lang="en-US" sz="1600" dirty="0" smtClean="0">
                <a:latin typeface="Times New Roman" charset="0"/>
                <a:ea typeface="Times New Roman" charset="0"/>
                <a:cs typeface="Times New Roman" charset="0"/>
              </a:rPr>
              <a:t>(4), 588-595.</a:t>
            </a:r>
          </a:p>
          <a:p>
            <a:pPr marL="300038" indent="-300038">
              <a:buFont typeface="+mj-lt"/>
              <a:buAutoNum type="arabicPeriod"/>
            </a:pPr>
            <a:r>
              <a:rPr lang="en-US" sz="1600" dirty="0" smtClean="0">
                <a:latin typeface="Times New Roman" charset="0"/>
                <a:ea typeface="Times New Roman" charset="0"/>
                <a:cs typeface="Times New Roman" charset="0"/>
              </a:rPr>
              <a:t>Cho</a:t>
            </a:r>
            <a:r>
              <a:rPr lang="en-US" sz="1600" dirty="0">
                <a:latin typeface="Times New Roman" charset="0"/>
                <a:ea typeface="Times New Roman" charset="0"/>
                <a:cs typeface="Times New Roman" charset="0"/>
              </a:rPr>
              <a:t>, M., Lee, H. S., Kang, I. J., Won, M. H., &amp; You, S. (2011). Antioxidant properties of extract and fractions from </a:t>
            </a:r>
            <a:r>
              <a:rPr lang="en-US" sz="1600" i="1" dirty="0" err="1">
                <a:latin typeface="Times New Roman" charset="0"/>
                <a:ea typeface="Times New Roman" charset="0"/>
                <a:cs typeface="Times New Roman" charset="0"/>
              </a:rPr>
              <a:t>Enteromorpha</a:t>
            </a:r>
            <a:r>
              <a:rPr lang="en-US" sz="1600" dirty="0">
                <a:latin typeface="Times New Roman" charset="0"/>
                <a:ea typeface="Times New Roman" charset="0"/>
                <a:cs typeface="Times New Roman" charset="0"/>
              </a:rPr>
              <a:t> </a:t>
            </a:r>
            <a:r>
              <a:rPr lang="en-US" sz="1600" i="1" dirty="0" err="1">
                <a:latin typeface="Times New Roman" charset="0"/>
                <a:ea typeface="Times New Roman" charset="0"/>
                <a:cs typeface="Times New Roman" charset="0"/>
              </a:rPr>
              <a:t>prolifera</a:t>
            </a:r>
            <a:r>
              <a:rPr lang="en-US" sz="1600" dirty="0">
                <a:latin typeface="Times New Roman" charset="0"/>
                <a:ea typeface="Times New Roman" charset="0"/>
                <a:cs typeface="Times New Roman" charset="0"/>
              </a:rPr>
              <a:t>, a type of green seaweed</a:t>
            </a:r>
            <a:r>
              <a:rPr lang="en-US" sz="1600" i="1" dirty="0">
                <a:latin typeface="Times New Roman" charset="0"/>
                <a:ea typeface="Times New Roman" charset="0"/>
                <a:cs typeface="Times New Roman" charset="0"/>
              </a:rPr>
              <a:t>. Food Chemistry, 127</a:t>
            </a:r>
            <a:r>
              <a:rPr lang="en-US" sz="1600" dirty="0">
                <a:latin typeface="Times New Roman" charset="0"/>
                <a:ea typeface="Times New Roman" charset="0"/>
                <a:cs typeface="Times New Roman" charset="0"/>
              </a:rPr>
              <a:t>(3), 999-1006</a:t>
            </a:r>
            <a:r>
              <a:rPr lang="en-US" sz="1600" dirty="0" smtClean="0">
                <a:latin typeface="Times New Roman" charset="0"/>
                <a:ea typeface="Times New Roman" charset="0"/>
                <a:cs typeface="Times New Roman" charset="0"/>
              </a:rPr>
              <a:t>.</a:t>
            </a:r>
          </a:p>
          <a:p>
            <a:pPr marL="300038" indent="-300038">
              <a:buFont typeface="+mj-lt"/>
              <a:buAutoNum type="arabicPeriod"/>
            </a:pPr>
            <a:r>
              <a:rPr lang="en-US" sz="1600" dirty="0">
                <a:latin typeface="Times New Roman" charset="0"/>
                <a:ea typeface="Times New Roman" charset="0"/>
                <a:cs typeface="Times New Roman" charset="0"/>
              </a:rPr>
              <a:t>NOAA National Estuarine Research Reserve System (NERRS). System-wide Monitoring Program. Data accessed from the NOAA NERRS Centralized Data Management Office website: http://cdmo.baruch.sc.edu</a:t>
            </a:r>
            <a:r>
              <a:rPr lang="en-US" sz="1600" dirty="0" smtClean="0">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a:p>
            <a:pPr marL="300038" indent="-300038">
              <a:buFont typeface="+mj-lt"/>
              <a:buAutoNum type="arabicPeriod"/>
            </a:pPr>
            <a:r>
              <a:rPr lang="en-US" sz="1600" dirty="0" smtClean="0">
                <a:latin typeface="Times New Roman" charset="0"/>
                <a:ea typeface="Times New Roman" charset="0"/>
                <a:cs typeface="Times New Roman" charset="0"/>
              </a:rPr>
              <a:t>Camus &amp; </a:t>
            </a:r>
            <a:r>
              <a:rPr lang="en-US" sz="1600" dirty="0" err="1" smtClean="0">
                <a:latin typeface="Times New Roman" charset="0"/>
                <a:ea typeface="Times New Roman" charset="0"/>
                <a:cs typeface="Times New Roman" charset="0"/>
              </a:rPr>
              <a:t>Gulliksen</a:t>
            </a:r>
            <a:r>
              <a:rPr lang="en-US" sz="1600" dirty="0" smtClean="0">
                <a:latin typeface="Times New Roman" charset="0"/>
                <a:ea typeface="Times New Roman" charset="0"/>
                <a:cs typeface="Times New Roman" charset="0"/>
              </a:rPr>
              <a:t>. (2005). Antioxidant defense properties of Arctic amphipods: comparison between deep, sublittoral and surface-water species. </a:t>
            </a:r>
            <a:r>
              <a:rPr lang="en-US" sz="1600" i="1" dirty="0" smtClean="0">
                <a:latin typeface="Times New Roman" charset="0"/>
                <a:ea typeface="Times New Roman" charset="0"/>
                <a:cs typeface="Times New Roman" charset="0"/>
              </a:rPr>
              <a:t>Marine Biology</a:t>
            </a:r>
            <a:r>
              <a:rPr lang="en-US" sz="1600" dirty="0" smtClean="0">
                <a:latin typeface="Times New Roman" charset="0"/>
                <a:ea typeface="Times New Roman" charset="0"/>
                <a:cs typeface="Times New Roman" charset="0"/>
              </a:rPr>
              <a:t>, </a:t>
            </a:r>
            <a:r>
              <a:rPr lang="en-US" sz="1600" i="1" dirty="0" smtClean="0">
                <a:latin typeface="Times New Roman" charset="0"/>
                <a:ea typeface="Times New Roman" charset="0"/>
                <a:cs typeface="Times New Roman" charset="0"/>
              </a:rPr>
              <a:t>146</a:t>
            </a:r>
            <a:r>
              <a:rPr lang="en-US" sz="1600" dirty="0" smtClean="0">
                <a:latin typeface="Times New Roman" charset="0"/>
                <a:ea typeface="Times New Roman" charset="0"/>
                <a:cs typeface="Times New Roman" charset="0"/>
              </a:rPr>
              <a:t>(2), 355-362.</a:t>
            </a:r>
            <a:endParaRPr lang="en-US" sz="1600" dirty="0">
              <a:latin typeface="Times New Roman" charset="0"/>
              <a:ea typeface="Times New Roman" charset="0"/>
              <a:cs typeface="Times New Roman" charset="0"/>
            </a:endParaRPr>
          </a:p>
        </p:txBody>
      </p:sp>
      <p:sp>
        <p:nvSpPr>
          <p:cNvPr id="87" name="Rounded Rectangle 86"/>
          <p:cNvSpPr/>
          <p:nvPr/>
        </p:nvSpPr>
        <p:spPr>
          <a:xfrm>
            <a:off x="457200" y="3772124"/>
            <a:ext cx="13807199" cy="1131183"/>
          </a:xfrm>
          <a:prstGeom prst="roundRect">
            <a:avLst/>
          </a:prstGeom>
          <a:solidFill>
            <a:srgbClr val="407700"/>
          </a:solidFill>
          <a:ln>
            <a:solidFill>
              <a:srgbClr val="40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BACKGROUND</a:t>
            </a:r>
            <a:endParaRPr lang="en-US" sz="5400" b="1" dirty="0"/>
          </a:p>
        </p:txBody>
      </p:sp>
      <p:sp>
        <p:nvSpPr>
          <p:cNvPr id="91" name="Rounded Rectangle 90"/>
          <p:cNvSpPr/>
          <p:nvPr/>
        </p:nvSpPr>
        <p:spPr>
          <a:xfrm>
            <a:off x="29626558" y="13716000"/>
            <a:ext cx="13807199" cy="1131183"/>
          </a:xfrm>
          <a:prstGeom prst="roundRect">
            <a:avLst/>
          </a:prstGeom>
          <a:solidFill>
            <a:srgbClr val="407700"/>
          </a:solidFill>
          <a:ln>
            <a:solidFill>
              <a:srgbClr val="40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CONCLUSIONS</a:t>
            </a:r>
            <a:endParaRPr lang="en-US" sz="5400" b="1" dirty="0"/>
          </a:p>
        </p:txBody>
      </p:sp>
      <p:graphicFrame>
        <p:nvGraphicFramePr>
          <p:cNvPr id="16" name="Table 15"/>
          <p:cNvGraphicFramePr>
            <a:graphicFrameLocks noGrp="1"/>
          </p:cNvGraphicFramePr>
          <p:nvPr>
            <p:extLst>
              <p:ext uri="{D42A27DB-BD31-4B8C-83A1-F6EECF244321}">
                <p14:modId xmlns:p14="http://schemas.microsoft.com/office/powerpoint/2010/main" val="397102748"/>
              </p:ext>
            </p:extLst>
          </p:nvPr>
        </p:nvGraphicFramePr>
        <p:xfrm>
          <a:off x="15087599" y="30337760"/>
          <a:ext cx="13807200" cy="1971040"/>
        </p:xfrm>
        <a:graphic>
          <a:graphicData uri="http://schemas.openxmlformats.org/drawingml/2006/table">
            <a:tbl>
              <a:tblPr>
                <a:tableStyleId>{2D5ABB26-0587-4C30-8999-92F81FD0307C}</a:tableStyleId>
              </a:tblPr>
              <a:tblGrid>
                <a:gridCol w="3502812">
                  <a:extLst>
                    <a:ext uri="{9D8B030D-6E8A-4147-A177-3AD203B41FA5}">
                      <a16:colId xmlns:a16="http://schemas.microsoft.com/office/drawing/2014/main" val="20000"/>
                    </a:ext>
                  </a:extLst>
                </a:gridCol>
                <a:gridCol w="3434796">
                  <a:extLst>
                    <a:ext uri="{9D8B030D-6E8A-4147-A177-3AD203B41FA5}">
                      <a16:colId xmlns:a16="http://schemas.microsoft.com/office/drawing/2014/main" val="20001"/>
                    </a:ext>
                  </a:extLst>
                </a:gridCol>
                <a:gridCol w="3434796">
                  <a:extLst>
                    <a:ext uri="{9D8B030D-6E8A-4147-A177-3AD203B41FA5}">
                      <a16:colId xmlns:a16="http://schemas.microsoft.com/office/drawing/2014/main" val="20002"/>
                    </a:ext>
                  </a:extLst>
                </a:gridCol>
                <a:gridCol w="3434796">
                  <a:extLst>
                    <a:ext uri="{9D8B030D-6E8A-4147-A177-3AD203B41FA5}">
                      <a16:colId xmlns:a16="http://schemas.microsoft.com/office/drawing/2014/main" val="20003"/>
                    </a:ext>
                  </a:extLst>
                </a:gridCol>
              </a:tblGrid>
              <a:tr h="454825">
                <a:tc>
                  <a:txBody>
                    <a:bodyPr/>
                    <a:lstStyle/>
                    <a:p>
                      <a:pPr marL="0" algn="l" defTabSz="4389120" rtl="0" eaLnBrk="1" fontAlgn="b" latinLnBrk="0" hangingPunct="1"/>
                      <a:endParaRPr lang="en-US" sz="3000" b="1" i="1" u="none" strike="noStrike" kern="1200" dirty="0">
                        <a:solidFill>
                          <a:schemeClr val="tx1"/>
                        </a:solidFill>
                        <a:effectLst/>
                        <a:latin typeface="Times New Roman" charset="0"/>
                        <a:ea typeface="Times New Roman" charset="0"/>
                        <a:cs typeface="Times New Roman" charset="0"/>
                      </a:endParaRPr>
                    </a:p>
                  </a:txBody>
                  <a:tcPr marL="12700" marR="12700" marT="12700" marB="0" anchor="b">
                    <a:lnT w="38100" cap="flat" cmpd="sng" algn="ctr">
                      <a:solidFill>
                        <a:srgbClr val="93252C"/>
                      </a:solidFill>
                      <a:prstDash val="solid"/>
                      <a:round/>
                      <a:headEnd type="none" w="med" len="med"/>
                      <a:tailEnd type="none" w="med" len="med"/>
                    </a:lnT>
                    <a:lnB w="57150" cap="flat" cmpd="sng" algn="ctr">
                      <a:solidFill>
                        <a:srgbClr val="93252C"/>
                      </a:solidFill>
                      <a:prstDash val="solid"/>
                      <a:round/>
                      <a:headEnd type="none" w="med" len="med"/>
                      <a:tailEnd type="none" w="med" len="med"/>
                    </a:lnB>
                  </a:tcPr>
                </a:tc>
                <a:tc>
                  <a:txBody>
                    <a:bodyPr/>
                    <a:lstStyle/>
                    <a:p>
                      <a:pPr algn="l" fontAlgn="b"/>
                      <a:r>
                        <a:rPr lang="en-US" sz="3000" b="1" i="1" u="none" strike="noStrike" kern="1200" dirty="0">
                          <a:effectLst/>
                        </a:rPr>
                        <a:t>L. </a:t>
                      </a:r>
                      <a:r>
                        <a:rPr lang="en-US" sz="3000" b="1" i="1" u="none" strike="noStrike" kern="1200" dirty="0" smtClean="0">
                          <a:effectLst/>
                        </a:rPr>
                        <a:t>pallasii</a:t>
                      </a:r>
                      <a:endParaRPr lang="en-US" sz="3000" b="1" i="1" u="none" strike="noStrike" kern="1200" dirty="0">
                        <a:solidFill>
                          <a:schemeClr val="tx1"/>
                        </a:solidFill>
                        <a:effectLst/>
                        <a:latin typeface="Times New Roman" charset="0"/>
                        <a:ea typeface="Times New Roman" charset="0"/>
                        <a:cs typeface="Times New Roman" charset="0"/>
                      </a:endParaRPr>
                    </a:p>
                  </a:txBody>
                  <a:tcPr marL="12700" marR="12700" marT="12700" marB="0" anchor="b">
                    <a:lnT w="38100" cap="flat" cmpd="sng" algn="ctr">
                      <a:solidFill>
                        <a:srgbClr val="93252C"/>
                      </a:solidFill>
                      <a:prstDash val="solid"/>
                      <a:round/>
                      <a:headEnd type="none" w="med" len="med"/>
                      <a:tailEnd type="none" w="med" len="med"/>
                    </a:lnT>
                    <a:lnB w="57150" cap="flat" cmpd="sng" algn="ctr">
                      <a:solidFill>
                        <a:srgbClr val="93252C"/>
                      </a:solidFill>
                      <a:prstDash val="solid"/>
                      <a:round/>
                      <a:headEnd type="none" w="med" len="med"/>
                      <a:tailEnd type="none" w="med" len="med"/>
                    </a:lnB>
                  </a:tcPr>
                </a:tc>
                <a:tc>
                  <a:txBody>
                    <a:bodyPr/>
                    <a:lstStyle/>
                    <a:p>
                      <a:pPr algn="l" fontAlgn="b"/>
                      <a:r>
                        <a:rPr lang="en-US" sz="3000" b="1" i="1" u="none" strike="noStrike" kern="1200" dirty="0">
                          <a:effectLst/>
                        </a:rPr>
                        <a:t>P. </a:t>
                      </a:r>
                      <a:r>
                        <a:rPr lang="en-US" sz="3000" b="1" i="1" u="none" strike="noStrike" kern="1200" dirty="0" smtClean="0">
                          <a:effectLst/>
                        </a:rPr>
                        <a:t>resecata</a:t>
                      </a:r>
                      <a:endParaRPr lang="en-US" sz="3000" b="1" i="1" u="none" strike="noStrike" kern="1200" dirty="0">
                        <a:solidFill>
                          <a:schemeClr val="tx1"/>
                        </a:solidFill>
                        <a:effectLst/>
                        <a:latin typeface="Times New Roman" charset="0"/>
                        <a:ea typeface="Times New Roman" charset="0"/>
                        <a:cs typeface="Times New Roman" charset="0"/>
                      </a:endParaRPr>
                    </a:p>
                  </a:txBody>
                  <a:tcPr marL="12700" marR="12700" marT="12700" marB="0" anchor="b">
                    <a:lnT w="38100" cap="flat" cmpd="sng" algn="ctr">
                      <a:solidFill>
                        <a:srgbClr val="93252C"/>
                      </a:solidFill>
                      <a:prstDash val="solid"/>
                      <a:round/>
                      <a:headEnd type="none" w="med" len="med"/>
                      <a:tailEnd type="none" w="med" len="med"/>
                    </a:lnT>
                    <a:lnB w="57150" cap="flat" cmpd="sng" algn="ctr">
                      <a:solidFill>
                        <a:srgbClr val="93252C"/>
                      </a:solidFill>
                      <a:prstDash val="solid"/>
                      <a:round/>
                      <a:headEnd type="none" w="med" len="med"/>
                      <a:tailEnd type="none" w="med" len="med"/>
                    </a:lnB>
                  </a:tcPr>
                </a:tc>
                <a:tc>
                  <a:txBody>
                    <a:bodyPr/>
                    <a:lstStyle/>
                    <a:p>
                      <a:pPr algn="l" fontAlgn="b"/>
                      <a:r>
                        <a:rPr lang="en-US" sz="3000" b="1" i="1" u="none" strike="noStrike" kern="1200" dirty="0">
                          <a:effectLst/>
                        </a:rPr>
                        <a:t>P. </a:t>
                      </a:r>
                      <a:r>
                        <a:rPr lang="en-US" sz="3000" b="1" i="1" u="none" strike="noStrike" kern="1200" dirty="0" err="1">
                          <a:effectLst/>
                        </a:rPr>
                        <a:t>danae</a:t>
                      </a:r>
                      <a:endParaRPr lang="en-US" sz="3000" b="1" i="1" u="none" strike="noStrike" kern="1200" dirty="0">
                        <a:solidFill>
                          <a:schemeClr val="tx1"/>
                        </a:solidFill>
                        <a:effectLst/>
                        <a:latin typeface="Times New Roman" charset="0"/>
                        <a:ea typeface="Times New Roman" charset="0"/>
                        <a:cs typeface="Times New Roman" charset="0"/>
                      </a:endParaRPr>
                    </a:p>
                  </a:txBody>
                  <a:tcPr marL="12700" marR="12700" marT="12700" marB="0" anchor="b">
                    <a:lnT w="38100" cap="flat" cmpd="sng" algn="ctr">
                      <a:solidFill>
                        <a:srgbClr val="93252C"/>
                      </a:solidFill>
                      <a:prstDash val="solid"/>
                      <a:round/>
                      <a:headEnd type="none" w="med" len="med"/>
                      <a:tailEnd type="none" w="med" len="med"/>
                    </a:lnT>
                    <a:lnB w="57150" cap="flat" cmpd="sng" algn="ctr">
                      <a:solidFill>
                        <a:srgbClr val="93252C"/>
                      </a:solidFill>
                      <a:prstDash val="solid"/>
                      <a:round/>
                      <a:headEnd type="none" w="med" len="med"/>
                      <a:tailEnd type="none" w="med" len="med"/>
                    </a:lnB>
                  </a:tcPr>
                </a:tc>
                <a:extLst>
                  <a:ext uri="{0D108BD9-81ED-4DB2-BD59-A6C34878D82A}">
                    <a16:rowId xmlns:a16="http://schemas.microsoft.com/office/drawing/2014/main" val="10000"/>
                  </a:ext>
                </a:extLst>
              </a:tr>
              <a:tr h="454825">
                <a:tc>
                  <a:txBody>
                    <a:bodyPr/>
                    <a:lstStyle/>
                    <a:p>
                      <a:pPr marL="0" algn="l" defTabSz="4389120" rtl="0" eaLnBrk="1" fontAlgn="b" latinLnBrk="0" hangingPunct="1"/>
                      <a:r>
                        <a:rPr lang="en-US" sz="3000" b="1" u="none" strike="noStrike" kern="1200" dirty="0">
                          <a:effectLst/>
                        </a:rPr>
                        <a:t>Pheophorbide  A</a:t>
                      </a:r>
                      <a:endParaRPr lang="en-US" sz="3000" b="1" u="none" strike="noStrike" kern="1200" dirty="0">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w="57150" cap="flat" cmpd="sng" algn="ctr">
                      <a:solidFill>
                        <a:srgbClr val="93252C"/>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hr-HR" sz="3000" b="0" u="none" strike="noStrike" kern="1200" dirty="0" smtClean="0">
                          <a:ln>
                            <a:noFill/>
                          </a:ln>
                          <a:effectLst/>
                        </a:rPr>
                        <a:t>✚</a:t>
                      </a:r>
                      <a:endParaRPr lang="hr-HR" sz="3000" b="0" u="none" strike="noStrike" kern="1200" dirty="0">
                        <a:ln>
                          <a:noFill/>
                        </a:ln>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w="57150" cap="flat" cmpd="sng" algn="ctr">
                      <a:solidFill>
                        <a:srgbClr val="93252C"/>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hr-HR" sz="3000" b="0" u="none" strike="noStrike" kern="1200" dirty="0" smtClean="0">
                          <a:ln>
                            <a:noFill/>
                          </a:ln>
                          <a:effectLst/>
                        </a:rPr>
                        <a:t>✚</a:t>
                      </a:r>
                      <a:endParaRPr lang="hr-HR" sz="3000" b="0" u="none" strike="noStrike" kern="1200" dirty="0" smtClean="0">
                        <a:ln>
                          <a:noFill/>
                        </a:ln>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w="57150" cap="flat" cmpd="sng" algn="ctr">
                      <a:solidFill>
                        <a:srgbClr val="93252C"/>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en-US" sz="3200" b="0" u="none" strike="noStrike" kern="1200" spc="600" dirty="0" smtClean="0">
                          <a:ln>
                            <a:solidFill>
                              <a:sysClr val="windowText" lastClr="000000"/>
                            </a:solidFill>
                          </a:ln>
                          <a:solidFill>
                            <a:schemeClr val="tx1"/>
                          </a:solidFill>
                          <a:effectLst/>
                          <a:latin typeface="Times New Roman" charset="0"/>
                          <a:ea typeface="Times New Roman" charset="0"/>
                          <a:cs typeface="Times New Roman" charset="0"/>
                        </a:rPr>
                        <a:t>—</a:t>
                      </a:r>
                      <a:endParaRPr lang="hr-HR" sz="3000" b="0" u="none" strike="noStrike" kern="1200" dirty="0">
                        <a:ln>
                          <a:solidFill>
                            <a:sysClr val="windowText" lastClr="000000"/>
                          </a:solidFill>
                        </a:ln>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w="57150" cap="flat" cmpd="sng" algn="ctr">
                      <a:solidFill>
                        <a:srgbClr val="93252C"/>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54825">
                <a:tc>
                  <a:txBody>
                    <a:bodyPr/>
                    <a:lstStyle/>
                    <a:p>
                      <a:pPr marL="0" algn="l" defTabSz="4389120" rtl="0" eaLnBrk="1" fontAlgn="b" latinLnBrk="0" hangingPunct="1"/>
                      <a:r>
                        <a:rPr lang="en-US" sz="3000" b="1" u="none" strike="noStrike" kern="1200" dirty="0" smtClean="0">
                          <a:effectLst/>
                          <a:sym typeface="Symbol" charset="2"/>
                        </a:rPr>
                        <a:t></a:t>
                      </a:r>
                      <a:r>
                        <a:rPr lang="en-US" sz="3000" b="1" u="none" strike="noStrike" kern="1200" dirty="0" smtClean="0">
                          <a:effectLst/>
                        </a:rPr>
                        <a:t>-</a:t>
                      </a:r>
                      <a:r>
                        <a:rPr lang="en-US" sz="3000" b="1" u="none" strike="noStrike" kern="1200" dirty="0">
                          <a:effectLst/>
                        </a:rPr>
                        <a:t>Carotene</a:t>
                      </a:r>
                      <a:endParaRPr lang="en-US" sz="3000" b="1" u="none" strike="noStrike" kern="1200" dirty="0">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en-US" sz="2800" b="0" u="none" strike="noStrike" kern="1200" spc="600" dirty="0" smtClean="0">
                          <a:ln>
                            <a:solidFill>
                              <a:sysClr val="windowText" lastClr="000000"/>
                            </a:solidFill>
                          </a:ln>
                          <a:solidFill>
                            <a:schemeClr val="tx1"/>
                          </a:solidFill>
                          <a:effectLst/>
                          <a:latin typeface="Times New Roman" charset="0"/>
                          <a:ea typeface="Times New Roman" charset="0"/>
                          <a:cs typeface="Times New Roman" charset="0"/>
                        </a:rPr>
                        <a:t>—</a:t>
                      </a:r>
                      <a:r>
                        <a:rPr lang="is-IS" sz="2800" b="0" u="none" strike="noStrike" kern="1200" spc="600" dirty="0" smtClean="0">
                          <a:ln>
                            <a:solidFill>
                              <a:sysClr val="windowText" lastClr="000000"/>
                            </a:solidFill>
                          </a:ln>
                          <a:solidFill>
                            <a:schemeClr val="tx1"/>
                          </a:solidFill>
                          <a:effectLst/>
                          <a:latin typeface="Times New Roman" charset="0"/>
                          <a:ea typeface="Times New Roman" charset="0"/>
                          <a:cs typeface="Times New Roman" charset="0"/>
                        </a:rPr>
                        <a:t> </a:t>
                      </a:r>
                      <a:endParaRPr lang="is-IS" sz="2800" b="0" u="none" strike="noStrike" kern="1200" spc="600" dirty="0">
                        <a:ln>
                          <a:solidFill>
                            <a:sysClr val="windowText" lastClr="000000"/>
                          </a:solidFill>
                        </a:ln>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a:noFill/>
                    </a:lnT>
                    <a:lnB>
                      <a:noFill/>
                    </a:lnB>
                    <a:lnTlToBr w="12700" cmpd="sng">
                      <a:noFill/>
                      <a:prstDash val="solid"/>
                    </a:lnTlToBr>
                    <a:lnBlToTr w="12700" cmpd="sng">
                      <a:noFill/>
                      <a:prstDash val="solid"/>
                    </a:lnBlToTr>
                    <a:noFill/>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hr-HR" sz="3000" b="0" u="none" strike="noStrike" kern="1200" dirty="0" smtClean="0">
                          <a:ln>
                            <a:noFill/>
                          </a:ln>
                          <a:effectLst/>
                        </a:rPr>
                        <a:t>✚</a:t>
                      </a:r>
                      <a:endParaRPr lang="hr-HR" sz="3000" b="0" u="none" strike="noStrike" kern="1200" dirty="0" smtClean="0">
                        <a:ln>
                          <a:noFill/>
                        </a:ln>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a:noFill/>
                    </a:lnT>
                    <a:lnB>
                      <a:noFill/>
                    </a:lnB>
                    <a:lnTlToBr w="12700" cmpd="sng">
                      <a:noFill/>
                      <a:prstDash val="solid"/>
                    </a:lnTlToBr>
                    <a:lnBlToTr w="12700" cmpd="sng">
                      <a:noFill/>
                      <a:prstDash val="solid"/>
                    </a:lnBlToTr>
                    <a:noFill/>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en-US" sz="3200" b="0" u="none" strike="noStrike" kern="1200" spc="600" dirty="0" smtClean="0">
                          <a:ln>
                            <a:solidFill>
                              <a:sysClr val="windowText" lastClr="000000"/>
                            </a:solidFill>
                          </a:ln>
                          <a:solidFill>
                            <a:schemeClr val="tx1"/>
                          </a:solidFill>
                          <a:effectLst/>
                          <a:latin typeface="Times New Roman" charset="0"/>
                          <a:ea typeface="Times New Roman" charset="0"/>
                          <a:cs typeface="Times New Roman" charset="0"/>
                        </a:rPr>
                        <a:t>—</a:t>
                      </a:r>
                      <a:endParaRPr lang="hr-HR" sz="3000" b="0" u="none" strike="noStrike" kern="1200" dirty="0">
                        <a:ln>
                          <a:solidFill>
                            <a:sysClr val="windowText" lastClr="000000"/>
                          </a:solidFill>
                        </a:ln>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54825">
                <a:tc>
                  <a:txBody>
                    <a:bodyPr/>
                    <a:lstStyle/>
                    <a:p>
                      <a:pPr marL="0" algn="l" defTabSz="4389120" rtl="0" eaLnBrk="1" fontAlgn="b" latinLnBrk="0" hangingPunct="1"/>
                      <a:r>
                        <a:rPr lang="en-US" sz="3000" b="1" u="none" strike="noStrike" kern="1200" dirty="0" smtClean="0">
                          <a:effectLst/>
                        </a:rPr>
                        <a:t>Lutein</a:t>
                      </a:r>
                      <a:endParaRPr lang="en-US" sz="3000" b="1" u="none" strike="noStrike" kern="1200" dirty="0">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a:noFill/>
                    </a:lnT>
                    <a:lnB w="38100" cap="flat" cmpd="sng" algn="ctr">
                      <a:solidFill>
                        <a:srgbClr val="93252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hr-HR" sz="3000" b="0" u="none" strike="noStrike" kern="1200" dirty="0" smtClean="0">
                          <a:ln>
                            <a:noFill/>
                          </a:ln>
                          <a:effectLst/>
                        </a:rPr>
                        <a:t>✚</a:t>
                      </a:r>
                      <a:endParaRPr lang="hr-HR" sz="3000" b="0" u="none" strike="noStrike" kern="1200" dirty="0" smtClean="0">
                        <a:ln>
                          <a:noFill/>
                        </a:ln>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a:noFill/>
                    </a:lnT>
                    <a:lnB w="38100" cap="flat" cmpd="sng" algn="ctr">
                      <a:solidFill>
                        <a:srgbClr val="93252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hr-HR" sz="3000" b="0" u="none" strike="noStrike" kern="1200" dirty="0" smtClean="0">
                          <a:ln>
                            <a:noFill/>
                          </a:ln>
                          <a:effectLst/>
                        </a:rPr>
                        <a:t>✚</a:t>
                      </a:r>
                      <a:endParaRPr lang="hr-HR" sz="3000" b="0" u="none" strike="noStrike" kern="1200" dirty="0" smtClean="0">
                        <a:ln>
                          <a:noFill/>
                        </a:ln>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a:noFill/>
                    </a:lnT>
                    <a:lnB w="38100" cap="flat" cmpd="sng" algn="ctr">
                      <a:solidFill>
                        <a:srgbClr val="93252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en-US" sz="3200" b="0" u="none" strike="noStrike" kern="1200" spc="600" dirty="0" smtClean="0">
                          <a:ln>
                            <a:solidFill>
                              <a:sysClr val="windowText" lastClr="000000"/>
                            </a:solidFill>
                          </a:ln>
                          <a:solidFill>
                            <a:schemeClr val="tx1"/>
                          </a:solidFill>
                          <a:effectLst/>
                          <a:latin typeface="Times New Roman" charset="0"/>
                          <a:ea typeface="Times New Roman" charset="0"/>
                          <a:cs typeface="Times New Roman" charset="0"/>
                        </a:rPr>
                        <a:t>—</a:t>
                      </a:r>
                      <a:endParaRPr lang="hr-HR" sz="3000" b="0" u="none" strike="noStrike" kern="1200" dirty="0">
                        <a:ln>
                          <a:solidFill>
                            <a:sysClr val="windowText" lastClr="000000"/>
                          </a:solidFill>
                        </a:ln>
                        <a:solidFill>
                          <a:schemeClr val="tx1"/>
                        </a:solidFill>
                        <a:effectLst/>
                        <a:latin typeface="Times New Roman" charset="0"/>
                        <a:ea typeface="Times New Roman" charset="0"/>
                        <a:cs typeface="Times New Roman" charset="0"/>
                      </a:endParaRPr>
                    </a:p>
                  </a:txBody>
                  <a:tcPr marL="12700" marR="12700" marT="12700" marB="0" anchor="b">
                    <a:lnL>
                      <a:noFill/>
                    </a:lnL>
                    <a:lnR>
                      <a:noFill/>
                    </a:lnR>
                    <a:lnT>
                      <a:noFill/>
                    </a:lnT>
                    <a:lnB w="38100" cap="flat" cmpd="sng" algn="ctr">
                      <a:solidFill>
                        <a:srgbClr val="93252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7" name="TextBox 66"/>
          <p:cNvSpPr txBox="1"/>
          <p:nvPr/>
        </p:nvSpPr>
        <p:spPr>
          <a:xfrm>
            <a:off x="457199" y="24109740"/>
            <a:ext cx="13809039" cy="1569660"/>
          </a:xfrm>
          <a:prstGeom prst="rect">
            <a:avLst/>
          </a:prstGeom>
          <a:noFill/>
        </p:spPr>
        <p:txBody>
          <a:bodyPr wrap="square" rtlCol="0">
            <a:spAutoFit/>
          </a:bodyPr>
          <a:lstStyle/>
          <a:p>
            <a:r>
              <a:rPr lang="en-US" sz="2400" b="1" dirty="0">
                <a:latin typeface="Times New Roman" charset="0"/>
                <a:ea typeface="Times New Roman" charset="0"/>
                <a:cs typeface="Times New Roman" charset="0"/>
              </a:rPr>
              <a:t>Figure 1. </a:t>
            </a:r>
            <a:r>
              <a:rPr lang="en-US" sz="2400" b="1" dirty="0" smtClean="0">
                <a:latin typeface="Times New Roman" charset="0"/>
                <a:ea typeface="Times New Roman" charset="0"/>
                <a:cs typeface="Times New Roman" charset="0"/>
              </a:rPr>
              <a:t>Crustacean hemolymph pigmentation. </a:t>
            </a:r>
            <a:r>
              <a:rPr lang="en-US" sz="2400" dirty="0" smtClean="0">
                <a:latin typeface="Times New Roman" charset="0"/>
                <a:ea typeface="Times New Roman" charset="0"/>
                <a:cs typeface="Times New Roman" charset="0"/>
              </a:rPr>
              <a:t>(a) </a:t>
            </a:r>
            <a:r>
              <a:rPr lang="en-US" sz="2400" dirty="0">
                <a:latin typeface="Times New Roman" charset="0"/>
                <a:ea typeface="Times New Roman" charset="0"/>
                <a:cs typeface="Times New Roman" charset="0"/>
              </a:rPr>
              <a:t>Absorbance spectrum (380-750 nm) of </a:t>
            </a:r>
            <a:r>
              <a:rPr lang="en-US" sz="2400" i="1" dirty="0" smtClean="0">
                <a:latin typeface="Times New Roman" charset="0"/>
                <a:ea typeface="Times New Roman" charset="0"/>
                <a:cs typeface="Times New Roman" charset="0"/>
              </a:rPr>
              <a:t>L. pallasii, P. resecata, </a:t>
            </a:r>
            <a:r>
              <a:rPr lang="en-US" sz="2400" dirty="0" smtClean="0">
                <a:latin typeface="Times New Roman" charset="0"/>
                <a:ea typeface="Times New Roman" charset="0"/>
                <a:cs typeface="Times New Roman" charset="0"/>
              </a:rPr>
              <a:t>and </a:t>
            </a:r>
            <a:r>
              <a:rPr lang="en-US" sz="2400" i="1" dirty="0" smtClean="0">
                <a:latin typeface="Times New Roman" charset="0"/>
                <a:ea typeface="Times New Roman" charset="0"/>
                <a:cs typeface="Times New Roman" charset="0"/>
              </a:rPr>
              <a:t>P. </a:t>
            </a:r>
            <a:r>
              <a:rPr lang="en-US" sz="2400" i="1" dirty="0" err="1" smtClean="0">
                <a:latin typeface="Times New Roman" charset="0"/>
                <a:ea typeface="Times New Roman" charset="0"/>
                <a:cs typeface="Times New Roman" charset="0"/>
              </a:rPr>
              <a:t>danae</a:t>
            </a:r>
            <a:r>
              <a:rPr lang="en-US" sz="2400" i="1"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hemolymph. </a:t>
            </a:r>
            <a:r>
              <a:rPr lang="en-US" sz="2400" dirty="0">
                <a:latin typeface="Times New Roman" charset="0"/>
                <a:ea typeface="Times New Roman" charset="0"/>
                <a:cs typeface="Times New Roman" charset="0"/>
              </a:rPr>
              <a:t>The similarity of the absorbance scan of </a:t>
            </a:r>
            <a:r>
              <a:rPr lang="en-US" sz="2400" i="1" dirty="0">
                <a:latin typeface="Times New Roman" charset="0"/>
                <a:ea typeface="Times New Roman" charset="0"/>
                <a:cs typeface="Times New Roman" charset="0"/>
              </a:rPr>
              <a:t>P. resecata</a:t>
            </a:r>
            <a:r>
              <a:rPr lang="en-US" sz="2400" dirty="0">
                <a:latin typeface="Times New Roman" charset="0"/>
                <a:ea typeface="Times New Roman" charset="0"/>
                <a:cs typeface="Times New Roman" charset="0"/>
              </a:rPr>
              <a:t> hemolymph</a:t>
            </a:r>
            <a:r>
              <a:rPr lang="en-US" sz="2400" i="1" dirty="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to that of carotenoids and chlorophyll indicates the possible presence of these plant pigments</a:t>
            </a:r>
            <a:r>
              <a:rPr lang="en-US" sz="2400" dirty="0" smtClean="0">
                <a:latin typeface="Times New Roman" charset="0"/>
                <a:ea typeface="Times New Roman" charset="0"/>
                <a:cs typeface="Times New Roman" charset="0"/>
              </a:rPr>
              <a:t>.</a:t>
            </a:r>
            <a:r>
              <a:rPr lang="en-US" sz="2400"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b) Hemolymph samples collected from </a:t>
            </a:r>
            <a:r>
              <a:rPr lang="en-US" sz="2400" i="1" dirty="0" smtClean="0">
                <a:latin typeface="Times New Roman" charset="0"/>
                <a:ea typeface="Times New Roman" charset="0"/>
                <a:cs typeface="Times New Roman" charset="0"/>
              </a:rPr>
              <a:t>L. pallasii </a:t>
            </a:r>
            <a:r>
              <a:rPr lang="en-US" sz="2400" dirty="0" smtClean="0">
                <a:latin typeface="Times New Roman" charset="0"/>
                <a:ea typeface="Times New Roman" charset="0"/>
                <a:cs typeface="Times New Roman" charset="0"/>
              </a:rPr>
              <a:t>(yellow), </a:t>
            </a:r>
            <a:r>
              <a:rPr lang="en-US" sz="2400" i="1" dirty="0" smtClean="0">
                <a:latin typeface="Times New Roman" charset="0"/>
                <a:ea typeface="Times New Roman" charset="0"/>
                <a:cs typeface="Times New Roman" charset="0"/>
              </a:rPr>
              <a:t>P. resecata </a:t>
            </a:r>
            <a:r>
              <a:rPr lang="en-US" sz="2400" dirty="0" smtClean="0">
                <a:latin typeface="Times New Roman" charset="0"/>
                <a:ea typeface="Times New Roman" charset="0"/>
                <a:cs typeface="Times New Roman" charset="0"/>
              </a:rPr>
              <a:t>(green), and </a:t>
            </a:r>
            <a:r>
              <a:rPr lang="en-US" sz="2400" i="1" dirty="0" smtClean="0">
                <a:latin typeface="Times New Roman" charset="0"/>
                <a:ea typeface="Times New Roman" charset="0"/>
                <a:cs typeface="Times New Roman" charset="0"/>
              </a:rPr>
              <a:t>P. </a:t>
            </a:r>
            <a:r>
              <a:rPr lang="en-US" sz="2400" i="1" dirty="0" err="1" smtClean="0">
                <a:latin typeface="Times New Roman" charset="0"/>
                <a:ea typeface="Times New Roman" charset="0"/>
                <a:cs typeface="Times New Roman" charset="0"/>
              </a:rPr>
              <a:t>danae</a:t>
            </a:r>
            <a:r>
              <a:rPr lang="en-US" sz="2400" i="1"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(clear). </a:t>
            </a:r>
            <a:endParaRPr lang="en-US" sz="2400" dirty="0">
              <a:latin typeface="Times New Roman" charset="0"/>
              <a:ea typeface="Times New Roman" charset="0"/>
              <a:cs typeface="Times New Roman" charset="0"/>
            </a:endParaRPr>
          </a:p>
        </p:txBody>
      </p:sp>
      <p:sp>
        <p:nvSpPr>
          <p:cNvPr id="86" name="TextBox 85"/>
          <p:cNvSpPr txBox="1"/>
          <p:nvPr/>
        </p:nvSpPr>
        <p:spPr>
          <a:xfrm>
            <a:off x="15085760" y="19145071"/>
            <a:ext cx="13809039" cy="1200329"/>
          </a:xfrm>
          <a:prstGeom prst="rect">
            <a:avLst/>
          </a:prstGeom>
          <a:noFill/>
        </p:spPr>
        <p:txBody>
          <a:bodyPr wrap="square" rtlCol="0">
            <a:spAutoFit/>
          </a:bodyPr>
          <a:lstStyle/>
          <a:p>
            <a:r>
              <a:rPr lang="en-US" sz="2400" b="1" dirty="0">
                <a:latin typeface="Times New Roman" charset="0"/>
                <a:ea typeface="Times New Roman" charset="0"/>
                <a:cs typeface="Times New Roman" charset="0"/>
              </a:rPr>
              <a:t>Figure </a:t>
            </a:r>
            <a:r>
              <a:rPr lang="en-US" sz="2400" b="1" dirty="0" smtClean="0">
                <a:latin typeface="Times New Roman" charset="0"/>
                <a:ea typeface="Times New Roman" charset="0"/>
                <a:cs typeface="Times New Roman" charset="0"/>
              </a:rPr>
              <a:t>3. Annual </a:t>
            </a:r>
            <a:r>
              <a:rPr lang="en-US" sz="2400" b="1" dirty="0">
                <a:latin typeface="Times New Roman" charset="0"/>
                <a:ea typeface="Times New Roman" charset="0"/>
                <a:cs typeface="Times New Roman" charset="0"/>
              </a:rPr>
              <a:t>oxygen fluctuations in Padilla Bay during 2016. </a:t>
            </a:r>
            <a:r>
              <a:rPr lang="en-US" sz="2400" dirty="0">
                <a:latin typeface="Times New Roman" charset="0"/>
                <a:ea typeface="Times New Roman" charset="0"/>
                <a:cs typeface="Times New Roman" charset="0"/>
              </a:rPr>
              <a:t>The blue dots indicate the percent saturation of dissolved oxygen in the water column, and the red line indicates 100% saturation</a:t>
            </a:r>
            <a:r>
              <a:rPr lang="en-US" sz="2400" dirty="0" smtClean="0">
                <a:latin typeface="Times New Roman" charset="0"/>
                <a:ea typeface="Times New Roman" charset="0"/>
                <a:cs typeface="Times New Roman" charset="0"/>
              </a:rPr>
              <a:t>. The maximum oxygen saturation was 229.3%, the minimum was 15.1%. </a:t>
            </a:r>
          </a:p>
        </p:txBody>
      </p:sp>
      <p:sp>
        <p:nvSpPr>
          <p:cNvPr id="94" name="TextBox 93"/>
          <p:cNvSpPr txBox="1"/>
          <p:nvPr/>
        </p:nvSpPr>
        <p:spPr>
          <a:xfrm>
            <a:off x="15085760" y="29344203"/>
            <a:ext cx="13809039" cy="830997"/>
          </a:xfrm>
          <a:prstGeom prst="rect">
            <a:avLst/>
          </a:prstGeom>
          <a:noFill/>
        </p:spPr>
        <p:txBody>
          <a:bodyPr wrap="square" rtlCol="0">
            <a:spAutoFit/>
          </a:bodyPr>
          <a:lstStyle/>
          <a:p>
            <a:r>
              <a:rPr lang="en-US" sz="2400" b="1" dirty="0">
                <a:latin typeface="Times New Roman" charset="0"/>
                <a:ea typeface="Times New Roman" charset="0"/>
                <a:cs typeface="Times New Roman" charset="0"/>
              </a:rPr>
              <a:t>Table </a:t>
            </a:r>
            <a:r>
              <a:rPr lang="en-US" sz="2400" b="1" dirty="0" smtClean="0">
                <a:latin typeface="Times New Roman" charset="0"/>
                <a:ea typeface="Times New Roman" charset="0"/>
                <a:cs typeface="Times New Roman" charset="0"/>
              </a:rPr>
              <a:t>1.</a:t>
            </a:r>
            <a:r>
              <a:rPr lang="en-US" sz="2400" dirty="0" smtClean="0">
                <a:latin typeface="Times New Roman" charset="0"/>
                <a:ea typeface="Times New Roman" charset="0"/>
                <a:cs typeface="Times New Roman" charset="0"/>
              </a:rPr>
              <a:t> </a:t>
            </a:r>
            <a:r>
              <a:rPr lang="en-US" sz="2400" b="1" dirty="0" smtClean="0">
                <a:latin typeface="Times New Roman" charset="0"/>
                <a:ea typeface="Times New Roman" charset="0"/>
                <a:cs typeface="Times New Roman" charset="0"/>
              </a:rPr>
              <a:t>Liquid chromatography-mass spectrometry results. </a:t>
            </a:r>
            <a:r>
              <a:rPr lang="en-US" sz="2400" dirty="0" smtClean="0">
                <a:latin typeface="Times New Roman" charset="0"/>
                <a:ea typeface="Times New Roman" charset="0"/>
                <a:cs typeface="Times New Roman" charset="0"/>
              </a:rPr>
              <a:t>Plus signs indicate the presence of pheophorbide </a:t>
            </a:r>
            <a:r>
              <a:rPr lang="en-US" sz="2400" dirty="0">
                <a:latin typeface="Times New Roman" charset="0"/>
                <a:ea typeface="Times New Roman" charset="0"/>
                <a:cs typeface="Times New Roman" charset="0"/>
              </a:rPr>
              <a:t>A, </a:t>
            </a:r>
            <a:r>
              <a:rPr lang="en-US" sz="2400" dirty="0">
                <a:latin typeface="Times New Roman" charset="0"/>
                <a:ea typeface="Times New Roman" charset="0"/>
                <a:cs typeface="Times New Roman" charset="0"/>
                <a:sym typeface="Symbol" charset="2"/>
              </a:rPr>
              <a:t></a:t>
            </a:r>
            <a:r>
              <a:rPr lang="en-US" sz="2400" dirty="0">
                <a:latin typeface="Times New Roman" charset="0"/>
                <a:ea typeface="Times New Roman" charset="0"/>
                <a:cs typeface="Times New Roman" charset="0"/>
              </a:rPr>
              <a:t>-carotene , </a:t>
            </a:r>
            <a:r>
              <a:rPr lang="en-US" sz="2400" dirty="0" smtClean="0">
                <a:latin typeface="Times New Roman" charset="0"/>
                <a:ea typeface="Times New Roman" charset="0"/>
                <a:cs typeface="Times New Roman" charset="0"/>
              </a:rPr>
              <a:t>and/or lutein in </a:t>
            </a:r>
            <a:r>
              <a:rPr lang="en-US" sz="2400" i="1" dirty="0" smtClean="0">
                <a:latin typeface="Times New Roman" charset="0"/>
                <a:ea typeface="Times New Roman" charset="0"/>
                <a:cs typeface="Times New Roman" charset="0"/>
              </a:rPr>
              <a:t>L</a:t>
            </a:r>
            <a:r>
              <a:rPr lang="en-US" sz="2400" i="1" dirty="0">
                <a:latin typeface="Times New Roman" charset="0"/>
                <a:ea typeface="Times New Roman" charset="0"/>
                <a:cs typeface="Times New Roman" charset="0"/>
              </a:rPr>
              <a:t>. pallasii, P. resecata, </a:t>
            </a:r>
            <a:r>
              <a:rPr lang="en-US" sz="2400" dirty="0">
                <a:latin typeface="Times New Roman" charset="0"/>
                <a:ea typeface="Times New Roman" charset="0"/>
                <a:cs typeface="Times New Roman" charset="0"/>
              </a:rPr>
              <a:t>and</a:t>
            </a:r>
            <a:r>
              <a:rPr lang="en-US" sz="2400" i="1" dirty="0">
                <a:latin typeface="Times New Roman" charset="0"/>
                <a:ea typeface="Times New Roman" charset="0"/>
                <a:cs typeface="Times New Roman" charset="0"/>
              </a:rPr>
              <a:t> P. </a:t>
            </a:r>
            <a:r>
              <a:rPr lang="en-US" sz="2400" i="1" dirty="0" err="1" smtClean="0">
                <a:latin typeface="Times New Roman" charset="0"/>
                <a:ea typeface="Times New Roman" charset="0"/>
                <a:cs typeface="Times New Roman" charset="0"/>
              </a:rPr>
              <a:t>danae</a:t>
            </a:r>
            <a:r>
              <a:rPr lang="en-US" sz="2400" i="1"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hemolymph.</a:t>
            </a:r>
            <a:endParaRPr lang="en-US" sz="2400" dirty="0">
              <a:latin typeface="Times New Roman" charset="0"/>
              <a:ea typeface="Times New Roman" charset="0"/>
              <a:cs typeface="Times New Roman" charset="0"/>
            </a:endParaRPr>
          </a:p>
        </p:txBody>
      </p:sp>
      <p:sp>
        <p:nvSpPr>
          <p:cNvPr id="99" name="Rounded Rectangle 98"/>
          <p:cNvSpPr/>
          <p:nvPr/>
        </p:nvSpPr>
        <p:spPr>
          <a:xfrm>
            <a:off x="457200" y="25919817"/>
            <a:ext cx="13807199" cy="1131183"/>
          </a:xfrm>
          <a:prstGeom prst="roundRect">
            <a:avLst/>
          </a:prstGeom>
          <a:solidFill>
            <a:srgbClr val="407700"/>
          </a:solidFill>
          <a:ln>
            <a:solidFill>
              <a:srgbClr val="40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METHODS</a:t>
            </a:r>
            <a:endParaRPr lang="en-US" sz="5400" b="1" dirty="0"/>
          </a:p>
        </p:txBody>
      </p:sp>
      <p:sp>
        <p:nvSpPr>
          <p:cNvPr id="100" name="Rounded Rectangle 99"/>
          <p:cNvSpPr/>
          <p:nvPr/>
        </p:nvSpPr>
        <p:spPr>
          <a:xfrm>
            <a:off x="15087600" y="3772124"/>
            <a:ext cx="13807199" cy="1131183"/>
          </a:xfrm>
          <a:prstGeom prst="roundRect">
            <a:avLst/>
          </a:prstGeom>
          <a:solidFill>
            <a:srgbClr val="407700"/>
          </a:solidFill>
          <a:ln>
            <a:solidFill>
              <a:srgbClr val="40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RESULTS</a:t>
            </a:r>
            <a:endParaRPr lang="en-US" sz="5400" b="1" dirty="0"/>
          </a:p>
        </p:txBody>
      </p:sp>
      <p:sp>
        <p:nvSpPr>
          <p:cNvPr id="101" name="Rounded Rectangle 100"/>
          <p:cNvSpPr/>
          <p:nvPr/>
        </p:nvSpPr>
        <p:spPr>
          <a:xfrm>
            <a:off x="29626560" y="3772124"/>
            <a:ext cx="13807199" cy="1131183"/>
          </a:xfrm>
          <a:prstGeom prst="roundRect">
            <a:avLst/>
          </a:prstGeom>
          <a:solidFill>
            <a:srgbClr val="407700"/>
          </a:solidFill>
          <a:ln>
            <a:solidFill>
              <a:srgbClr val="40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DISCUSSION</a:t>
            </a:r>
            <a:endParaRPr lang="en-US" sz="5400" b="1" dirty="0"/>
          </a:p>
        </p:txBody>
      </p:sp>
      <p:sp>
        <p:nvSpPr>
          <p:cNvPr id="106" name="TextBox 105"/>
          <p:cNvSpPr txBox="1"/>
          <p:nvPr/>
        </p:nvSpPr>
        <p:spPr>
          <a:xfrm>
            <a:off x="932143" y="18537573"/>
            <a:ext cx="972857" cy="553998"/>
          </a:xfrm>
          <a:prstGeom prst="rect">
            <a:avLst/>
          </a:prstGeom>
          <a:noFill/>
        </p:spPr>
        <p:txBody>
          <a:bodyPr wrap="square" rtlCol="0">
            <a:spAutoFit/>
          </a:bodyPr>
          <a:lstStyle/>
          <a:p>
            <a:r>
              <a:rPr lang="en-US" sz="3000" b="1" dirty="0" smtClean="0">
                <a:latin typeface="Times New Roman" charset="0"/>
                <a:ea typeface="Times New Roman" charset="0"/>
                <a:cs typeface="Times New Roman" charset="0"/>
              </a:rPr>
              <a:t>(a)</a:t>
            </a:r>
            <a:endParaRPr lang="en-US" sz="3000" b="1" dirty="0">
              <a:latin typeface="Times New Roman" charset="0"/>
              <a:ea typeface="Times New Roman" charset="0"/>
              <a:cs typeface="Times New Roman" charset="0"/>
            </a:endParaRPr>
          </a:p>
        </p:txBody>
      </p:sp>
      <p:sp>
        <p:nvSpPr>
          <p:cNvPr id="108" name="TextBox 107"/>
          <p:cNvSpPr txBox="1"/>
          <p:nvPr/>
        </p:nvSpPr>
        <p:spPr>
          <a:xfrm>
            <a:off x="10457143" y="18535846"/>
            <a:ext cx="972857" cy="553998"/>
          </a:xfrm>
          <a:prstGeom prst="rect">
            <a:avLst/>
          </a:prstGeom>
          <a:noFill/>
        </p:spPr>
        <p:txBody>
          <a:bodyPr wrap="square" rtlCol="0">
            <a:spAutoFit/>
          </a:bodyPr>
          <a:lstStyle/>
          <a:p>
            <a:r>
              <a:rPr lang="en-US" sz="3000" b="1" dirty="0" smtClean="0">
                <a:latin typeface="Times New Roman" charset="0"/>
                <a:ea typeface="Times New Roman" charset="0"/>
                <a:cs typeface="Times New Roman" charset="0"/>
              </a:rPr>
              <a:t>(b)</a:t>
            </a:r>
            <a:endParaRPr lang="en-US" sz="3000" b="1" dirty="0">
              <a:latin typeface="Times New Roman" charset="0"/>
              <a:ea typeface="Times New Roman" charset="0"/>
              <a:cs typeface="Times New Roman" charset="0"/>
            </a:endParaRPr>
          </a:p>
        </p:txBody>
      </p:sp>
      <p:sp>
        <p:nvSpPr>
          <p:cNvPr id="58" name="TextBox 57"/>
          <p:cNvSpPr txBox="1"/>
          <p:nvPr/>
        </p:nvSpPr>
        <p:spPr>
          <a:xfrm>
            <a:off x="29626559" y="4953000"/>
            <a:ext cx="13807199" cy="8217634"/>
          </a:xfrm>
          <a:prstGeom prst="rect">
            <a:avLst/>
          </a:prstGeom>
          <a:noFill/>
        </p:spPr>
        <p:txBody>
          <a:bodyPr wrap="square" rtlCol="0">
            <a:spAutoFit/>
          </a:bodyPr>
          <a:lstStyle/>
          <a:p>
            <a:r>
              <a:rPr lang="en-US" sz="3000" i="1" u="sng" dirty="0">
                <a:latin typeface="Times New Roman" charset="0"/>
                <a:ea typeface="Times New Roman" charset="0"/>
                <a:cs typeface="Times New Roman" charset="0"/>
              </a:rPr>
              <a:t>Oxygen</a:t>
            </a:r>
          </a:p>
          <a:p>
            <a:r>
              <a:rPr lang="en-US" sz="3000" dirty="0" smtClean="0">
                <a:latin typeface="Times New Roman" charset="0"/>
                <a:ea typeface="Times New Roman" charset="0"/>
                <a:cs typeface="Times New Roman" charset="0"/>
              </a:rPr>
              <a:t>Oxygen saturation in </a:t>
            </a:r>
            <a:r>
              <a:rPr lang="en-US" sz="3000" dirty="0">
                <a:latin typeface="Times New Roman" charset="0"/>
                <a:ea typeface="Times New Roman" charset="0"/>
                <a:cs typeface="Times New Roman" charset="0"/>
              </a:rPr>
              <a:t>a </a:t>
            </a:r>
            <a:r>
              <a:rPr lang="en-US" sz="3000" i="1" dirty="0">
                <a:latin typeface="Times New Roman" charset="0"/>
                <a:ea typeface="Times New Roman" charset="0"/>
                <a:cs typeface="Times New Roman" charset="0"/>
              </a:rPr>
              <a:t>Z. marina</a:t>
            </a:r>
            <a:r>
              <a:rPr lang="en-US" sz="3000" dirty="0">
                <a:latin typeface="Times New Roman" charset="0"/>
                <a:ea typeface="Times New Roman" charset="0"/>
                <a:cs typeface="Times New Roman" charset="0"/>
              </a:rPr>
              <a:t> bed during the experimental period </a:t>
            </a:r>
            <a:r>
              <a:rPr lang="en-US" sz="3000" dirty="0" smtClean="0">
                <a:latin typeface="Times New Roman" charset="0"/>
                <a:ea typeface="Times New Roman" charset="0"/>
                <a:cs typeface="Times New Roman" charset="0"/>
              </a:rPr>
              <a:t>reached levels as high as 156.0%</a:t>
            </a:r>
            <a:r>
              <a:rPr lang="en-US" sz="3000" dirty="0">
                <a:latin typeface="Times New Roman" charset="0"/>
                <a:ea typeface="Times New Roman" charset="0"/>
                <a:cs typeface="Times New Roman" charset="0"/>
              </a:rPr>
              <a:t> (Figure 2). Annual oxygen levels in 2016 ranged from 15.1% to 229.3</a:t>
            </a:r>
            <a:r>
              <a:rPr lang="en-US" sz="3000" dirty="0" smtClean="0">
                <a:latin typeface="Times New Roman" charset="0"/>
                <a:ea typeface="Times New Roman" charset="0"/>
                <a:cs typeface="Times New Roman" charset="0"/>
              </a:rPr>
              <a:t>% </a:t>
            </a:r>
            <a:r>
              <a:rPr lang="en-US" sz="3000" dirty="0">
                <a:latin typeface="Times New Roman" charset="0"/>
                <a:ea typeface="Times New Roman" charset="0"/>
                <a:cs typeface="Times New Roman" charset="0"/>
              </a:rPr>
              <a:t>(Figure 3</a:t>
            </a:r>
            <a:r>
              <a:rPr lang="en-US" sz="3000" dirty="0" smtClean="0">
                <a:latin typeface="Times New Roman" charset="0"/>
                <a:ea typeface="Times New Roman" charset="0"/>
                <a:cs typeface="Times New Roman" charset="0"/>
              </a:rPr>
              <a:t>).</a:t>
            </a:r>
            <a:r>
              <a:rPr lang="en-US" sz="3000" baseline="30000" dirty="0">
                <a:latin typeface="Times New Roman" charset="0"/>
                <a:ea typeface="Times New Roman" charset="0"/>
                <a:cs typeface="Times New Roman" charset="0"/>
              </a:rPr>
              <a:t>5</a:t>
            </a:r>
            <a:r>
              <a:rPr lang="en-US" sz="3000" dirty="0" smtClean="0">
                <a:latin typeface="Times New Roman" charset="0"/>
                <a:ea typeface="Times New Roman" charset="0"/>
                <a:cs typeface="Times New Roman" charset="0"/>
              </a:rPr>
              <a:t> Oxygen </a:t>
            </a:r>
            <a:r>
              <a:rPr lang="en-US" sz="3000" dirty="0">
                <a:latin typeface="Times New Roman" charset="0"/>
                <a:ea typeface="Times New Roman" charset="0"/>
                <a:cs typeface="Times New Roman" charset="0"/>
              </a:rPr>
              <a:t>saturation tended to be higher when the eelgrass was exposed to more </a:t>
            </a:r>
            <a:r>
              <a:rPr lang="en-US" sz="3000" dirty="0" smtClean="0">
                <a:latin typeface="Times New Roman" charset="0"/>
                <a:ea typeface="Times New Roman" charset="0"/>
                <a:cs typeface="Times New Roman" charset="0"/>
              </a:rPr>
              <a:t>sunlight, both </a:t>
            </a:r>
            <a:r>
              <a:rPr lang="en-US" sz="3000" dirty="0">
                <a:latin typeface="Times New Roman" charset="0"/>
                <a:ea typeface="Times New Roman" charset="0"/>
                <a:cs typeface="Times New Roman" charset="0"/>
              </a:rPr>
              <a:t>on </a:t>
            </a:r>
            <a:r>
              <a:rPr lang="en-US" sz="3000" dirty="0" smtClean="0">
                <a:latin typeface="Times New Roman" charset="0"/>
                <a:ea typeface="Times New Roman" charset="0"/>
                <a:cs typeface="Times New Roman" charset="0"/>
              </a:rPr>
              <a:t>a daily </a:t>
            </a:r>
            <a:r>
              <a:rPr lang="en-US" sz="3000" dirty="0">
                <a:latin typeface="Times New Roman" charset="0"/>
                <a:ea typeface="Times New Roman" charset="0"/>
                <a:cs typeface="Times New Roman" charset="0"/>
              </a:rPr>
              <a:t>and </a:t>
            </a:r>
            <a:r>
              <a:rPr lang="en-US" sz="3000" dirty="0" smtClean="0">
                <a:latin typeface="Times New Roman" charset="0"/>
                <a:ea typeface="Times New Roman" charset="0"/>
                <a:cs typeface="Times New Roman" charset="0"/>
              </a:rPr>
              <a:t>a seasonal basis. </a:t>
            </a:r>
            <a:r>
              <a:rPr lang="en-US" sz="3000" dirty="0">
                <a:latin typeface="Times New Roman" charset="0"/>
                <a:ea typeface="Times New Roman" charset="0"/>
                <a:cs typeface="Times New Roman" charset="0"/>
              </a:rPr>
              <a:t>These results show that </a:t>
            </a:r>
            <a:r>
              <a:rPr lang="en-US" sz="3000" b="1" i="1" dirty="0">
                <a:solidFill>
                  <a:srgbClr val="93252C"/>
                </a:solidFill>
                <a:latin typeface="Times New Roman" charset="0"/>
                <a:ea typeface="Times New Roman" charset="0"/>
                <a:cs typeface="Times New Roman" charset="0"/>
              </a:rPr>
              <a:t>P. </a:t>
            </a:r>
            <a:r>
              <a:rPr lang="en-US" sz="3200" dirty="0" smtClean="0">
                <a:solidFill>
                  <a:srgbClr val="93252C"/>
                </a:solidFill>
              </a:rPr>
              <a:t> </a:t>
            </a:r>
            <a:r>
              <a:rPr lang="en-US" sz="3000" b="1" i="1" dirty="0" smtClean="0">
                <a:solidFill>
                  <a:srgbClr val="93252C"/>
                </a:solidFill>
                <a:latin typeface="Times New Roman" charset="0"/>
                <a:ea typeface="Times New Roman" charset="0"/>
                <a:cs typeface="Times New Roman" charset="0"/>
              </a:rPr>
              <a:t>resecata </a:t>
            </a:r>
            <a:r>
              <a:rPr lang="en-US" sz="3000" b="1" dirty="0">
                <a:solidFill>
                  <a:srgbClr val="93252C"/>
                </a:solidFill>
                <a:latin typeface="Times New Roman" charset="0"/>
                <a:ea typeface="Times New Roman" charset="0"/>
                <a:cs typeface="Times New Roman" charset="0"/>
              </a:rPr>
              <a:t>are exposed to hostile oxygen</a:t>
            </a:r>
            <a:r>
              <a:rPr lang="en-US" sz="3000" dirty="0">
                <a:solidFill>
                  <a:srgbClr val="93252C"/>
                </a:solidFill>
                <a:latin typeface="Times New Roman" charset="0"/>
                <a:ea typeface="Times New Roman" charset="0"/>
                <a:cs typeface="Times New Roman" charset="0"/>
              </a:rPr>
              <a:t> </a:t>
            </a:r>
            <a:r>
              <a:rPr lang="en-US" sz="3000" b="1" dirty="0">
                <a:solidFill>
                  <a:srgbClr val="93252C"/>
                </a:solidFill>
                <a:latin typeface="Times New Roman" charset="0"/>
                <a:ea typeface="Times New Roman" charset="0"/>
                <a:cs typeface="Times New Roman" charset="0"/>
              </a:rPr>
              <a:t>conditions including </a:t>
            </a:r>
            <a:r>
              <a:rPr lang="en-US" sz="3000" b="1" dirty="0" err="1" smtClean="0">
                <a:solidFill>
                  <a:srgbClr val="93252C"/>
                </a:solidFill>
                <a:latin typeface="Times New Roman" charset="0"/>
                <a:ea typeface="Times New Roman" charset="0"/>
                <a:cs typeface="Times New Roman" charset="0"/>
              </a:rPr>
              <a:t>hyperoxia</a:t>
            </a:r>
            <a:r>
              <a:rPr lang="en-US" sz="3000" b="1" dirty="0" smtClean="0">
                <a:solidFill>
                  <a:srgbClr val="93252C"/>
                </a:solidFill>
                <a:latin typeface="Times New Roman" charset="0"/>
                <a:ea typeface="Times New Roman" charset="0"/>
                <a:cs typeface="Times New Roman" charset="0"/>
              </a:rPr>
              <a:t> and potential hypoxia </a:t>
            </a:r>
            <a:r>
              <a:rPr lang="en-US" sz="3000" b="1" dirty="0">
                <a:solidFill>
                  <a:srgbClr val="93252C"/>
                </a:solidFill>
                <a:latin typeface="Times New Roman" charset="0"/>
                <a:ea typeface="Times New Roman" charset="0"/>
                <a:cs typeface="Times New Roman" charset="0"/>
              </a:rPr>
              <a:t>reperfusion </a:t>
            </a:r>
            <a:r>
              <a:rPr lang="en-US" sz="3000" b="1" dirty="0" smtClean="0">
                <a:solidFill>
                  <a:srgbClr val="93252C"/>
                </a:solidFill>
                <a:latin typeface="Times New Roman" charset="0"/>
                <a:ea typeface="Times New Roman" charset="0"/>
                <a:cs typeface="Times New Roman" charset="0"/>
              </a:rPr>
              <a:t>events,</a:t>
            </a:r>
            <a:r>
              <a:rPr lang="en-US" sz="3000" dirty="0" smtClean="0">
                <a:solidFill>
                  <a:srgbClr val="93252C"/>
                </a:solidFill>
                <a:latin typeface="Times New Roman" charset="0"/>
                <a:ea typeface="Times New Roman" charset="0"/>
                <a:cs typeface="Times New Roman" charset="0"/>
              </a:rPr>
              <a:t> </a:t>
            </a:r>
            <a:r>
              <a:rPr lang="en-US" sz="3000" dirty="0">
                <a:latin typeface="Times New Roman" charset="0"/>
                <a:ea typeface="Times New Roman" charset="0"/>
                <a:cs typeface="Times New Roman" charset="0"/>
              </a:rPr>
              <a:t>and therefore likely experience increased ROS compared to </a:t>
            </a:r>
            <a:r>
              <a:rPr lang="en-US" sz="3000" i="1" dirty="0">
                <a:latin typeface="Times New Roman" charset="0"/>
                <a:ea typeface="Times New Roman" charset="0"/>
                <a:cs typeface="Times New Roman" charset="0"/>
              </a:rPr>
              <a:t>L. pallasii, </a:t>
            </a:r>
            <a:r>
              <a:rPr lang="en-US" sz="3000" dirty="0">
                <a:latin typeface="Times New Roman" charset="0"/>
                <a:ea typeface="Times New Roman" charset="0"/>
                <a:cs typeface="Times New Roman" charset="0"/>
              </a:rPr>
              <a:t>which primarily inhabit normoxic environments. </a:t>
            </a:r>
            <a:endParaRPr lang="en-US" sz="3000" dirty="0" smtClean="0">
              <a:latin typeface="Times New Roman" charset="0"/>
              <a:ea typeface="Times New Roman" charset="0"/>
              <a:cs typeface="Times New Roman" charset="0"/>
            </a:endParaRPr>
          </a:p>
          <a:p>
            <a:endParaRPr lang="en-US" sz="1600" dirty="0" smtClean="0">
              <a:latin typeface="Times New Roman" charset="0"/>
              <a:ea typeface="Times New Roman" charset="0"/>
              <a:cs typeface="Times New Roman" charset="0"/>
            </a:endParaRPr>
          </a:p>
          <a:p>
            <a:r>
              <a:rPr lang="en-US" sz="3000" i="1" u="sng" dirty="0" smtClean="0">
                <a:latin typeface="Times New Roman" charset="0"/>
                <a:ea typeface="Times New Roman" charset="0"/>
                <a:cs typeface="Times New Roman" charset="0"/>
              </a:rPr>
              <a:t>Antioxidants</a:t>
            </a:r>
            <a:endParaRPr lang="en-US" sz="3000" i="1" u="sng" dirty="0">
              <a:latin typeface="Times New Roman" charset="0"/>
              <a:ea typeface="Times New Roman" charset="0"/>
              <a:cs typeface="Times New Roman" charset="0"/>
            </a:endParaRPr>
          </a:p>
          <a:p>
            <a:r>
              <a:rPr lang="en-US" sz="3000" dirty="0" smtClean="0">
                <a:latin typeface="Times New Roman" charset="0"/>
                <a:ea typeface="Times New Roman" charset="0"/>
                <a:cs typeface="Times New Roman" charset="0"/>
              </a:rPr>
              <a:t>Based </a:t>
            </a:r>
            <a:r>
              <a:rPr lang="en-US" sz="3000" dirty="0">
                <a:latin typeface="Times New Roman" charset="0"/>
                <a:ea typeface="Times New Roman" charset="0"/>
                <a:cs typeface="Times New Roman" charset="0"/>
              </a:rPr>
              <a:t>on these results, it would be logical to hypothesize that </a:t>
            </a:r>
            <a:r>
              <a:rPr lang="en-US" sz="3000" i="1" dirty="0">
                <a:latin typeface="Times New Roman" charset="0"/>
                <a:ea typeface="Times New Roman" charset="0"/>
                <a:cs typeface="Times New Roman" charset="0"/>
              </a:rPr>
              <a:t>P. resecata</a:t>
            </a:r>
            <a:r>
              <a:rPr lang="en-US" sz="3000" dirty="0">
                <a:latin typeface="Times New Roman" charset="0"/>
                <a:ea typeface="Times New Roman" charset="0"/>
                <a:cs typeface="Times New Roman" charset="0"/>
              </a:rPr>
              <a:t> hemolymph</a:t>
            </a:r>
            <a:r>
              <a:rPr lang="en-US" sz="3000" i="1" dirty="0">
                <a:latin typeface="Times New Roman" charset="0"/>
                <a:ea typeface="Times New Roman" charset="0"/>
                <a:cs typeface="Times New Roman" charset="0"/>
              </a:rPr>
              <a:t> </a:t>
            </a:r>
            <a:r>
              <a:rPr lang="en-US" sz="3000" dirty="0">
                <a:latin typeface="Times New Roman" charset="0"/>
                <a:ea typeface="Times New Roman" charset="0"/>
                <a:cs typeface="Times New Roman" charset="0"/>
              </a:rPr>
              <a:t>would have stronger antioxidant defenses than does </a:t>
            </a:r>
            <a:r>
              <a:rPr lang="en-US" sz="3000" i="1" dirty="0">
                <a:latin typeface="Times New Roman" charset="0"/>
                <a:ea typeface="Times New Roman" charset="0"/>
                <a:cs typeface="Times New Roman" charset="0"/>
              </a:rPr>
              <a:t>L. </a:t>
            </a:r>
            <a:r>
              <a:rPr lang="en-US" sz="3000" i="1" dirty="0" smtClean="0">
                <a:latin typeface="Times New Roman" charset="0"/>
                <a:ea typeface="Times New Roman" charset="0"/>
                <a:cs typeface="Times New Roman" charset="0"/>
              </a:rPr>
              <a:t>pallasii </a:t>
            </a:r>
            <a:r>
              <a:rPr lang="en-US" sz="3000" dirty="0" smtClean="0">
                <a:latin typeface="Times New Roman" charset="0"/>
                <a:ea typeface="Times New Roman" charset="0"/>
                <a:cs typeface="Times New Roman" charset="0"/>
              </a:rPr>
              <a:t>hemolymph</a:t>
            </a:r>
            <a:r>
              <a:rPr lang="en-US" sz="3000" i="1" dirty="0" smtClean="0">
                <a:latin typeface="Times New Roman" charset="0"/>
                <a:ea typeface="Times New Roman" charset="0"/>
                <a:cs typeface="Times New Roman" charset="0"/>
              </a:rPr>
              <a:t>. </a:t>
            </a:r>
            <a:r>
              <a:rPr lang="en-US" sz="3000" dirty="0">
                <a:latin typeface="Times New Roman" charset="0"/>
                <a:ea typeface="Times New Roman" charset="0"/>
                <a:cs typeface="Times New Roman" charset="0"/>
              </a:rPr>
              <a:t>Contrary to this hypothesis, </a:t>
            </a:r>
            <a:r>
              <a:rPr lang="en-US" sz="3000" i="1" dirty="0">
                <a:latin typeface="Times New Roman" charset="0"/>
                <a:ea typeface="Times New Roman" charset="0"/>
                <a:cs typeface="Times New Roman" charset="0"/>
              </a:rPr>
              <a:t>L. pallasii</a:t>
            </a:r>
            <a:r>
              <a:rPr lang="en-US" sz="3000" dirty="0">
                <a:latin typeface="Times New Roman" charset="0"/>
                <a:ea typeface="Times New Roman" charset="0"/>
                <a:cs typeface="Times New Roman" charset="0"/>
              </a:rPr>
              <a:t> hemolymph had a significantly higher antioxidant capacity than that of </a:t>
            </a:r>
            <a:r>
              <a:rPr lang="en-US" sz="3000" i="1" dirty="0">
                <a:latin typeface="Times New Roman" charset="0"/>
                <a:ea typeface="Times New Roman" charset="0"/>
                <a:cs typeface="Times New Roman" charset="0"/>
              </a:rPr>
              <a:t>P. resecata, </a:t>
            </a:r>
            <a:r>
              <a:rPr lang="en-US" sz="3000" dirty="0">
                <a:latin typeface="Times New Roman" charset="0"/>
                <a:ea typeface="Times New Roman" charset="0"/>
                <a:cs typeface="Times New Roman" charset="0"/>
              </a:rPr>
              <a:t>and hemolymph from </a:t>
            </a:r>
            <a:r>
              <a:rPr lang="en-US" sz="3000" i="1" dirty="0">
                <a:latin typeface="Times New Roman" charset="0"/>
                <a:ea typeface="Times New Roman" charset="0"/>
                <a:cs typeface="Times New Roman" charset="0"/>
              </a:rPr>
              <a:t>P. </a:t>
            </a:r>
            <a:r>
              <a:rPr lang="en-US" sz="3000" i="1" dirty="0" err="1">
                <a:latin typeface="Times New Roman" charset="0"/>
                <a:ea typeface="Times New Roman" charset="0"/>
                <a:cs typeface="Times New Roman" charset="0"/>
              </a:rPr>
              <a:t>danae</a:t>
            </a:r>
            <a:r>
              <a:rPr lang="en-US" sz="3000" dirty="0">
                <a:latin typeface="Times New Roman" charset="0"/>
                <a:ea typeface="Times New Roman" charset="0"/>
                <a:cs typeface="Times New Roman" charset="0"/>
              </a:rPr>
              <a:t> collected below the photic zone had an intermediate antioxidant capacity (Figure </a:t>
            </a:r>
            <a:r>
              <a:rPr lang="en-US" sz="3000" dirty="0" smtClean="0">
                <a:latin typeface="Times New Roman" charset="0"/>
                <a:ea typeface="Times New Roman" charset="0"/>
                <a:cs typeface="Times New Roman" charset="0"/>
              </a:rPr>
              <a:t>4). </a:t>
            </a:r>
            <a:r>
              <a:rPr lang="en-US" sz="3000" b="1" dirty="0">
                <a:solidFill>
                  <a:srgbClr val="93252C"/>
                </a:solidFill>
                <a:latin typeface="Times New Roman" charset="0"/>
                <a:ea typeface="Times New Roman" charset="0"/>
                <a:cs typeface="Times New Roman" charset="0"/>
              </a:rPr>
              <a:t>Analysis of </a:t>
            </a:r>
            <a:r>
              <a:rPr lang="en-US" sz="3000" b="1" i="1" dirty="0">
                <a:solidFill>
                  <a:srgbClr val="93252C"/>
                </a:solidFill>
                <a:latin typeface="Times New Roman" charset="0"/>
                <a:ea typeface="Times New Roman" charset="0"/>
                <a:cs typeface="Times New Roman" charset="0"/>
              </a:rPr>
              <a:t>P. resecata</a:t>
            </a:r>
            <a:r>
              <a:rPr lang="en-US" sz="3000" b="1" dirty="0">
                <a:solidFill>
                  <a:srgbClr val="93252C"/>
                </a:solidFill>
                <a:latin typeface="Times New Roman" charset="0"/>
                <a:ea typeface="Times New Roman" charset="0"/>
                <a:cs typeface="Times New Roman" charset="0"/>
              </a:rPr>
              <a:t> hemolymph confirmed the presence of antioxidants including pheophorbide </a:t>
            </a:r>
            <a:r>
              <a:rPr lang="en-US" sz="3000" b="1" dirty="0" smtClean="0">
                <a:solidFill>
                  <a:srgbClr val="93252C"/>
                </a:solidFill>
                <a:latin typeface="Times New Roman" charset="0"/>
                <a:ea typeface="Times New Roman" charset="0"/>
                <a:cs typeface="Times New Roman" charset="0"/>
              </a:rPr>
              <a:t>A, </a:t>
            </a:r>
            <a:r>
              <a:rPr lang="en-US" sz="3000" b="1" dirty="0">
                <a:solidFill>
                  <a:srgbClr val="93252C"/>
                </a:solidFill>
                <a:latin typeface="Times New Roman" charset="0"/>
                <a:ea typeface="Times New Roman" charset="0"/>
                <a:cs typeface="Times New Roman" charset="0"/>
              </a:rPr>
              <a:t>lutein, and </a:t>
            </a:r>
            <a:r>
              <a:rPr lang="en-US" sz="3000" b="1" dirty="0">
                <a:solidFill>
                  <a:srgbClr val="93252C"/>
                </a:solidFill>
                <a:latin typeface="Times New Roman" charset="0"/>
                <a:ea typeface="Times New Roman" charset="0"/>
                <a:cs typeface="Times New Roman" charset="0"/>
                <a:sym typeface="Symbol" charset="2"/>
              </a:rPr>
              <a:t></a:t>
            </a:r>
            <a:r>
              <a:rPr lang="en-US" sz="3000" b="1" dirty="0">
                <a:solidFill>
                  <a:srgbClr val="93252C"/>
                </a:solidFill>
                <a:latin typeface="Times New Roman" charset="0"/>
                <a:ea typeface="Times New Roman" charset="0"/>
                <a:cs typeface="Times New Roman" charset="0"/>
              </a:rPr>
              <a:t>-carotene, while </a:t>
            </a:r>
            <a:r>
              <a:rPr lang="en-US" sz="3000" b="1" i="1" dirty="0">
                <a:solidFill>
                  <a:srgbClr val="93252C"/>
                </a:solidFill>
                <a:latin typeface="Times New Roman" charset="0"/>
                <a:ea typeface="Times New Roman" charset="0"/>
                <a:cs typeface="Times New Roman" charset="0"/>
              </a:rPr>
              <a:t>L. pallasii </a:t>
            </a:r>
            <a:r>
              <a:rPr lang="en-US" sz="3000" b="1" dirty="0">
                <a:solidFill>
                  <a:srgbClr val="93252C"/>
                </a:solidFill>
                <a:latin typeface="Times New Roman" charset="0"/>
                <a:ea typeface="Times New Roman" charset="0"/>
                <a:cs typeface="Times New Roman" charset="0"/>
              </a:rPr>
              <a:t>hemolymph contained pheophorbide A and lutein but no </a:t>
            </a:r>
            <a:r>
              <a:rPr lang="en-US" sz="3000" b="1" dirty="0">
                <a:solidFill>
                  <a:srgbClr val="93252C"/>
                </a:solidFill>
                <a:latin typeface="Times New Roman" charset="0"/>
                <a:ea typeface="Times New Roman" charset="0"/>
                <a:cs typeface="Times New Roman" charset="0"/>
                <a:sym typeface="Symbol" charset="2"/>
              </a:rPr>
              <a:t></a:t>
            </a:r>
            <a:r>
              <a:rPr lang="en-US" sz="3000" b="1" dirty="0">
                <a:solidFill>
                  <a:srgbClr val="93252C"/>
                </a:solidFill>
                <a:latin typeface="Times New Roman" charset="0"/>
                <a:ea typeface="Times New Roman" charset="0"/>
                <a:cs typeface="Times New Roman" charset="0"/>
              </a:rPr>
              <a:t>-carotene. </a:t>
            </a:r>
            <a:r>
              <a:rPr lang="en-US" sz="3000" b="1" i="1" dirty="0">
                <a:solidFill>
                  <a:srgbClr val="93252C"/>
                </a:solidFill>
                <a:latin typeface="Times New Roman" charset="0"/>
                <a:ea typeface="Times New Roman" charset="0"/>
                <a:cs typeface="Times New Roman" charset="0"/>
              </a:rPr>
              <a:t>P. danae </a:t>
            </a:r>
            <a:r>
              <a:rPr lang="en-US" sz="3000" b="1" dirty="0">
                <a:solidFill>
                  <a:srgbClr val="93252C"/>
                </a:solidFill>
                <a:latin typeface="Times New Roman" charset="0"/>
                <a:ea typeface="Times New Roman" charset="0"/>
                <a:cs typeface="Times New Roman" charset="0"/>
              </a:rPr>
              <a:t>hemolymph had </a:t>
            </a:r>
            <a:r>
              <a:rPr lang="en-US" sz="3000" b="1" dirty="0" smtClean="0">
                <a:solidFill>
                  <a:srgbClr val="93252C"/>
                </a:solidFill>
                <a:latin typeface="Times New Roman" charset="0"/>
                <a:ea typeface="Times New Roman" charset="0"/>
                <a:cs typeface="Times New Roman" charset="0"/>
              </a:rPr>
              <a:t>no carotenoids </a:t>
            </a:r>
            <a:r>
              <a:rPr lang="en-US" sz="3000" b="1" dirty="0">
                <a:solidFill>
                  <a:srgbClr val="93252C"/>
                </a:solidFill>
                <a:latin typeface="Times New Roman" charset="0"/>
                <a:ea typeface="Times New Roman" charset="0"/>
                <a:cs typeface="Times New Roman" charset="0"/>
              </a:rPr>
              <a:t>or </a:t>
            </a:r>
            <a:r>
              <a:rPr lang="en-US" sz="3000" b="1" dirty="0" smtClean="0">
                <a:solidFill>
                  <a:srgbClr val="93252C"/>
                </a:solidFill>
                <a:latin typeface="Times New Roman" charset="0"/>
                <a:ea typeface="Times New Roman" charset="0"/>
                <a:cs typeface="Times New Roman" charset="0"/>
              </a:rPr>
              <a:t>pheophorbide A </a:t>
            </a:r>
            <a:r>
              <a:rPr lang="en-US" sz="3000" dirty="0">
                <a:latin typeface="Times New Roman" charset="0"/>
                <a:ea typeface="Times New Roman" charset="0"/>
                <a:cs typeface="Times New Roman" charset="0"/>
              </a:rPr>
              <a:t>(Table </a:t>
            </a:r>
            <a:r>
              <a:rPr lang="en-US" sz="3000" dirty="0" smtClean="0">
                <a:latin typeface="Times New Roman" charset="0"/>
                <a:ea typeface="Times New Roman" charset="0"/>
                <a:cs typeface="Times New Roman" charset="0"/>
              </a:rPr>
              <a:t>1).</a:t>
            </a:r>
            <a:endParaRPr lang="en-US" sz="3000" dirty="0">
              <a:latin typeface="Times New Roman" charset="0"/>
              <a:ea typeface="Times New Roman" charset="0"/>
              <a:cs typeface="Times New Roman" charset="0"/>
            </a:endParaRPr>
          </a:p>
        </p:txBody>
      </p:sp>
      <p:sp>
        <p:nvSpPr>
          <p:cNvPr id="4" name="Rounded Rectangle 3"/>
          <p:cNvSpPr/>
          <p:nvPr/>
        </p:nvSpPr>
        <p:spPr>
          <a:xfrm>
            <a:off x="457199" y="392827"/>
            <a:ext cx="42976559" cy="3045487"/>
          </a:xfrm>
          <a:prstGeom prst="roundRect">
            <a:avLst/>
          </a:prstGeom>
          <a:noFill/>
          <a:ln w="203200">
            <a:solidFill>
              <a:srgbClr val="40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9710852" y="28803600"/>
            <a:ext cx="2290499" cy="584775"/>
          </a:xfrm>
          <a:prstGeom prst="rect">
            <a:avLst/>
          </a:prstGeom>
          <a:noFill/>
        </p:spPr>
        <p:txBody>
          <a:bodyPr wrap="none" rtlCol="0">
            <a:spAutoFit/>
          </a:bodyPr>
          <a:lstStyle/>
          <a:p>
            <a:r>
              <a:rPr lang="en-US" sz="3200" dirty="0" smtClean="0"/>
              <a:t>REFERENCES</a:t>
            </a:r>
          </a:p>
        </p:txBody>
      </p:sp>
      <p:sp>
        <p:nvSpPr>
          <p:cNvPr id="65" name="Rounded Rectangle 64"/>
          <p:cNvSpPr/>
          <p:nvPr/>
        </p:nvSpPr>
        <p:spPr>
          <a:xfrm>
            <a:off x="29626558" y="25069800"/>
            <a:ext cx="13807199" cy="1131183"/>
          </a:xfrm>
          <a:prstGeom prst="roundRect">
            <a:avLst/>
          </a:prstGeom>
          <a:solidFill>
            <a:srgbClr val="407700"/>
          </a:solidFill>
          <a:ln>
            <a:solidFill>
              <a:srgbClr val="40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ACKNOWLEDGEMENTS</a:t>
            </a:r>
            <a:endParaRPr lang="en-US" sz="5400" b="1" dirty="0"/>
          </a:p>
        </p:txBody>
      </p:sp>
      <p:sp>
        <p:nvSpPr>
          <p:cNvPr id="95" name="TextBox 94"/>
          <p:cNvSpPr txBox="1"/>
          <p:nvPr/>
        </p:nvSpPr>
        <p:spPr>
          <a:xfrm>
            <a:off x="15087599" y="27051000"/>
            <a:ext cx="13809039" cy="1938992"/>
          </a:xfrm>
          <a:prstGeom prst="rect">
            <a:avLst/>
          </a:prstGeom>
          <a:noFill/>
        </p:spPr>
        <p:txBody>
          <a:bodyPr wrap="square" rtlCol="0">
            <a:spAutoFit/>
          </a:bodyPr>
          <a:lstStyle/>
          <a:p>
            <a:r>
              <a:rPr lang="en-US" sz="2400" b="1" dirty="0">
                <a:latin typeface="Times New Roman" charset="0"/>
                <a:ea typeface="Times New Roman" charset="0"/>
                <a:cs typeface="Times New Roman" charset="0"/>
              </a:rPr>
              <a:t>Figure </a:t>
            </a:r>
            <a:r>
              <a:rPr lang="en-US" sz="2400" b="1" dirty="0" smtClean="0">
                <a:latin typeface="Times New Roman" charset="0"/>
                <a:ea typeface="Times New Roman" charset="0"/>
                <a:cs typeface="Times New Roman" charset="0"/>
              </a:rPr>
              <a:t>4. </a:t>
            </a:r>
            <a:r>
              <a:rPr lang="en-US" sz="2400" b="1" dirty="0">
                <a:latin typeface="Times New Roman" charset="0"/>
                <a:ea typeface="Times New Roman" charset="0"/>
                <a:cs typeface="Times New Roman" charset="0"/>
              </a:rPr>
              <a:t>Box plot </a:t>
            </a:r>
            <a:r>
              <a:rPr lang="en-US" sz="2400" b="1" dirty="0" smtClean="0">
                <a:latin typeface="Times New Roman" charset="0"/>
                <a:ea typeface="Times New Roman" charset="0"/>
                <a:cs typeface="Times New Roman" charset="0"/>
              </a:rPr>
              <a:t>showing </a:t>
            </a:r>
            <a:r>
              <a:rPr lang="en-US" sz="2400" b="1" dirty="0">
                <a:latin typeface="Times New Roman" charset="0"/>
                <a:ea typeface="Times New Roman" charset="0"/>
                <a:cs typeface="Times New Roman" charset="0"/>
              </a:rPr>
              <a:t>the </a:t>
            </a:r>
            <a:r>
              <a:rPr lang="en-US" sz="2400" b="1" dirty="0" smtClean="0">
                <a:latin typeface="Times New Roman" charset="0"/>
                <a:ea typeface="Times New Roman" charset="0"/>
                <a:cs typeface="Times New Roman" charset="0"/>
              </a:rPr>
              <a:t>total </a:t>
            </a:r>
            <a:r>
              <a:rPr lang="en-US" sz="2400" b="1" dirty="0">
                <a:latin typeface="Times New Roman" charset="0"/>
                <a:ea typeface="Times New Roman" charset="0"/>
                <a:cs typeface="Times New Roman" charset="0"/>
              </a:rPr>
              <a:t>antioxidant capacity </a:t>
            </a:r>
            <a:r>
              <a:rPr lang="en-US" sz="2400" b="1" dirty="0" smtClean="0">
                <a:latin typeface="Times New Roman" charset="0"/>
                <a:ea typeface="Times New Roman" charset="0"/>
                <a:cs typeface="Times New Roman" charset="0"/>
              </a:rPr>
              <a:t>in the hemolymph of </a:t>
            </a:r>
            <a:r>
              <a:rPr lang="en-US" sz="2400" b="1" dirty="0">
                <a:latin typeface="Times New Roman" charset="0"/>
                <a:ea typeface="Times New Roman" charset="0"/>
                <a:cs typeface="Times New Roman" charset="0"/>
              </a:rPr>
              <a:t>three </a:t>
            </a:r>
            <a:r>
              <a:rPr lang="en-US" sz="2400" b="1" dirty="0" smtClean="0">
                <a:latin typeface="Times New Roman" charset="0"/>
                <a:ea typeface="Times New Roman" charset="0"/>
                <a:cs typeface="Times New Roman" charset="0"/>
              </a:rPr>
              <a:t>crustacean species.</a:t>
            </a:r>
            <a:r>
              <a:rPr lang="en-US" sz="2400" dirty="0" smtClean="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Letters indicate significant differences among species. A </a:t>
            </a:r>
            <a:r>
              <a:rPr lang="en-US" sz="2400" dirty="0" smtClean="0">
                <a:latin typeface="Times New Roman" charset="0"/>
                <a:ea typeface="Times New Roman" charset="0"/>
                <a:cs typeface="Times New Roman" charset="0"/>
              </a:rPr>
              <a:t>one-way </a:t>
            </a:r>
            <a:r>
              <a:rPr lang="en-US" sz="2400" dirty="0">
                <a:latin typeface="Times New Roman" charset="0"/>
                <a:ea typeface="Times New Roman" charset="0"/>
                <a:cs typeface="Times New Roman" charset="0"/>
              </a:rPr>
              <a:t>ANOVA with </a:t>
            </a:r>
            <a:r>
              <a:rPr lang="en-US" sz="2400" dirty="0" smtClean="0">
                <a:latin typeface="Times New Roman" charset="0"/>
                <a:ea typeface="Times New Roman" charset="0"/>
                <a:cs typeface="Times New Roman" charset="0"/>
              </a:rPr>
              <a:t>a </a:t>
            </a:r>
            <a:r>
              <a:rPr lang="en-US" sz="2400" dirty="0" err="1" smtClean="0">
                <a:latin typeface="Times New Roman" charset="0"/>
                <a:ea typeface="Times New Roman" charset="0"/>
                <a:cs typeface="Times New Roman" charset="0"/>
              </a:rPr>
              <a:t>Tukey</a:t>
            </a:r>
            <a:r>
              <a:rPr lang="en-US" sz="2400" i="1" dirty="0" smtClean="0">
                <a:latin typeface="Times New Roman" charset="0"/>
                <a:ea typeface="Times New Roman" charset="0"/>
                <a:cs typeface="Times New Roman" charset="0"/>
              </a:rPr>
              <a:t> </a:t>
            </a:r>
            <a:r>
              <a:rPr lang="en-US" sz="2400" i="1" dirty="0">
                <a:latin typeface="Times New Roman" charset="0"/>
                <a:ea typeface="Times New Roman" charset="0"/>
                <a:cs typeface="Times New Roman" charset="0"/>
              </a:rPr>
              <a:t>post hoc</a:t>
            </a:r>
            <a:r>
              <a:rPr lang="en-US" sz="2400" dirty="0">
                <a:latin typeface="Times New Roman" charset="0"/>
                <a:ea typeface="Times New Roman" charset="0"/>
                <a:cs typeface="Times New Roman" charset="0"/>
              </a:rPr>
              <a:t> (p≤0.05, </a:t>
            </a:r>
            <a:r>
              <a:rPr lang="en-US" sz="2400" dirty="0" err="1">
                <a:latin typeface="Times New Roman" charset="0"/>
                <a:ea typeface="Times New Roman" charset="0"/>
                <a:cs typeface="Times New Roman" charset="0"/>
              </a:rPr>
              <a:t>df</a:t>
            </a:r>
            <a:r>
              <a:rPr lang="en-US" sz="2400" dirty="0">
                <a:latin typeface="Times New Roman" charset="0"/>
                <a:ea typeface="Times New Roman" charset="0"/>
                <a:cs typeface="Times New Roman" charset="0"/>
              </a:rPr>
              <a:t>=2, F value=8.491) was used to determine differences between the species </a:t>
            </a:r>
            <a:r>
              <a:rPr lang="en-US" sz="2400" i="1" dirty="0">
                <a:latin typeface="Times New Roman" charset="0"/>
                <a:ea typeface="Times New Roman" charset="0"/>
                <a:cs typeface="Times New Roman" charset="0"/>
              </a:rPr>
              <a:t>L. pallasii </a:t>
            </a:r>
            <a:r>
              <a:rPr lang="en-US" sz="2400" dirty="0">
                <a:latin typeface="Times New Roman" charset="0"/>
                <a:ea typeface="Times New Roman" charset="0"/>
                <a:cs typeface="Times New Roman" charset="0"/>
              </a:rPr>
              <a:t>(n=31)</a:t>
            </a:r>
            <a:r>
              <a:rPr lang="en-US" sz="2400" i="1" dirty="0">
                <a:latin typeface="Times New Roman" charset="0"/>
                <a:ea typeface="Times New Roman" charset="0"/>
                <a:cs typeface="Times New Roman" charset="0"/>
              </a:rPr>
              <a:t>, P. resecata </a:t>
            </a:r>
            <a:r>
              <a:rPr lang="en-US" sz="2400" dirty="0">
                <a:latin typeface="Times New Roman" charset="0"/>
                <a:ea typeface="Times New Roman" charset="0"/>
                <a:cs typeface="Times New Roman" charset="0"/>
              </a:rPr>
              <a:t>(n=36)</a:t>
            </a:r>
            <a:r>
              <a:rPr lang="en-US" sz="2400" i="1" dirty="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and</a:t>
            </a:r>
            <a:r>
              <a:rPr lang="en-US" sz="2400" i="1" dirty="0">
                <a:latin typeface="Times New Roman" charset="0"/>
                <a:ea typeface="Times New Roman" charset="0"/>
                <a:cs typeface="Times New Roman" charset="0"/>
              </a:rPr>
              <a:t> P. </a:t>
            </a:r>
            <a:r>
              <a:rPr lang="en-US" sz="2400" i="1" dirty="0" err="1">
                <a:latin typeface="Times New Roman" charset="0"/>
                <a:ea typeface="Times New Roman" charset="0"/>
                <a:cs typeface="Times New Roman" charset="0"/>
              </a:rPr>
              <a:t>danae</a:t>
            </a:r>
            <a:r>
              <a:rPr lang="en-US" sz="2400" i="1" dirty="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(n=9). Results show that </a:t>
            </a:r>
            <a:r>
              <a:rPr lang="en-US" sz="2400" i="1" dirty="0">
                <a:latin typeface="Times New Roman" charset="0"/>
                <a:ea typeface="Times New Roman" charset="0"/>
                <a:cs typeface="Times New Roman" charset="0"/>
              </a:rPr>
              <a:t>L. pallasii</a:t>
            </a:r>
            <a:r>
              <a:rPr lang="en-US" sz="2400"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hemolymph </a:t>
            </a:r>
            <a:r>
              <a:rPr lang="en-US" sz="2400" dirty="0">
                <a:latin typeface="Times New Roman" charset="0"/>
                <a:ea typeface="Times New Roman" charset="0"/>
                <a:cs typeface="Times New Roman" charset="0"/>
              </a:rPr>
              <a:t>has a significantly higher total antioxidant capacity than that of </a:t>
            </a:r>
            <a:r>
              <a:rPr lang="en-US" sz="2400" i="1" dirty="0">
                <a:latin typeface="Times New Roman" charset="0"/>
                <a:ea typeface="Times New Roman" charset="0"/>
                <a:cs typeface="Times New Roman" charset="0"/>
              </a:rPr>
              <a:t>P. resecata</a:t>
            </a:r>
            <a:r>
              <a:rPr lang="en-US" sz="2400" dirty="0">
                <a:latin typeface="Times New Roman" charset="0"/>
                <a:ea typeface="Times New Roman" charset="0"/>
                <a:cs typeface="Times New Roman" charset="0"/>
              </a:rPr>
              <a:t>, while</a:t>
            </a:r>
            <a:r>
              <a:rPr lang="en-US" sz="2400" i="1" dirty="0">
                <a:latin typeface="Times New Roman" charset="0"/>
                <a:ea typeface="Times New Roman" charset="0"/>
                <a:cs typeface="Times New Roman" charset="0"/>
              </a:rPr>
              <a:t> P. danae </a:t>
            </a:r>
            <a:r>
              <a:rPr lang="en-US" sz="2400" dirty="0" smtClean="0">
                <a:latin typeface="Times New Roman" charset="0"/>
                <a:ea typeface="Times New Roman" charset="0"/>
                <a:cs typeface="Times New Roman" charset="0"/>
              </a:rPr>
              <a:t>hemolymph is </a:t>
            </a:r>
            <a:r>
              <a:rPr lang="en-US" sz="2400" dirty="0">
                <a:latin typeface="Times New Roman" charset="0"/>
                <a:ea typeface="Times New Roman" charset="0"/>
                <a:cs typeface="Times New Roman" charset="0"/>
              </a:rPr>
              <a:t>intermediate</a:t>
            </a:r>
            <a:r>
              <a:rPr lang="en-US" sz="2400" i="1" dirty="0">
                <a:latin typeface="Times New Roman" charset="0"/>
                <a:ea typeface="Times New Roman" charset="0"/>
                <a:cs typeface="Times New Roman" charset="0"/>
              </a:rPr>
              <a:t>.</a:t>
            </a:r>
            <a:endParaRPr lang="en-US" sz="2400" dirty="0">
              <a:latin typeface="Times New Roman" charset="0"/>
              <a:ea typeface="Times New Roman" charset="0"/>
              <a:cs typeface="Times New Roman" charset="0"/>
            </a:endParaRPr>
          </a:p>
        </p:txBody>
      </p:sp>
      <p:sp>
        <p:nvSpPr>
          <p:cNvPr id="54" name="TextBox 53"/>
          <p:cNvSpPr txBox="1"/>
          <p:nvPr/>
        </p:nvSpPr>
        <p:spPr>
          <a:xfrm>
            <a:off x="15085760" y="12134671"/>
            <a:ext cx="13809039" cy="1200329"/>
          </a:xfrm>
          <a:prstGeom prst="rect">
            <a:avLst/>
          </a:prstGeom>
          <a:noFill/>
        </p:spPr>
        <p:txBody>
          <a:bodyPr wrap="square" rtlCol="0">
            <a:spAutoFit/>
          </a:bodyPr>
          <a:lstStyle/>
          <a:p>
            <a:r>
              <a:rPr lang="en-US" sz="2400" b="1" dirty="0">
                <a:latin typeface="Times New Roman" charset="0"/>
                <a:ea typeface="Times New Roman" charset="0"/>
                <a:cs typeface="Times New Roman" charset="0"/>
              </a:rPr>
              <a:t>Figure 2. </a:t>
            </a:r>
            <a:r>
              <a:rPr lang="en-US" sz="2400" b="1" dirty="0" smtClean="0">
                <a:latin typeface="Times New Roman" charset="0"/>
                <a:ea typeface="Times New Roman" charset="0"/>
                <a:cs typeface="Times New Roman" charset="0"/>
              </a:rPr>
              <a:t>A </a:t>
            </a:r>
            <a:r>
              <a:rPr lang="en-US" sz="2400" b="1" dirty="0">
                <a:latin typeface="Times New Roman" charset="0"/>
                <a:ea typeface="Times New Roman" charset="0"/>
                <a:cs typeface="Times New Roman" charset="0"/>
              </a:rPr>
              <a:t>daytime depth profile of oxygen saturation and photosynthetic photon flux </a:t>
            </a:r>
            <a:r>
              <a:rPr lang="en-US" sz="2400" b="1" dirty="0" smtClean="0">
                <a:latin typeface="Times New Roman" charset="0"/>
                <a:ea typeface="Times New Roman" charset="0"/>
                <a:cs typeface="Times New Roman" charset="0"/>
              </a:rPr>
              <a:t>density. </a:t>
            </a:r>
            <a:r>
              <a:rPr lang="en-US" sz="2400" dirty="0" smtClean="0">
                <a:latin typeface="Times New Roman" charset="0"/>
                <a:ea typeface="Times New Roman" charset="0"/>
                <a:cs typeface="Times New Roman" charset="0"/>
              </a:rPr>
              <a:t>Measurements were taken </a:t>
            </a:r>
            <a:r>
              <a:rPr lang="en-US" sz="2400" dirty="0">
                <a:latin typeface="Times New Roman" charset="0"/>
                <a:ea typeface="Times New Roman" charset="0"/>
                <a:cs typeface="Times New Roman" charset="0"/>
              </a:rPr>
              <a:t>in the Padilla Bay eelgrass bed during the experimental period. </a:t>
            </a:r>
            <a:r>
              <a:rPr lang="en-US" sz="2400" dirty="0" smtClean="0">
                <a:latin typeface="Times New Roman" charset="0"/>
                <a:ea typeface="Times New Roman" charset="0"/>
                <a:cs typeface="Times New Roman" charset="0"/>
              </a:rPr>
              <a:t>Results </a:t>
            </a:r>
            <a:r>
              <a:rPr lang="en-US" sz="2400" dirty="0">
                <a:latin typeface="Times New Roman" charset="0"/>
                <a:ea typeface="Times New Roman" charset="0"/>
                <a:cs typeface="Times New Roman" charset="0"/>
              </a:rPr>
              <a:t>indicate that </a:t>
            </a:r>
            <a:r>
              <a:rPr lang="en-US" sz="2400" i="1" dirty="0">
                <a:latin typeface="Times New Roman" charset="0"/>
                <a:ea typeface="Times New Roman" charset="0"/>
                <a:cs typeface="Times New Roman" charset="0"/>
              </a:rPr>
              <a:t>P. resecata</a:t>
            </a:r>
            <a:r>
              <a:rPr lang="en-US" sz="2400" dirty="0">
                <a:latin typeface="Times New Roman" charset="0"/>
                <a:ea typeface="Times New Roman" charset="0"/>
                <a:cs typeface="Times New Roman" charset="0"/>
              </a:rPr>
              <a:t>, which live near the surface of the water column,</a:t>
            </a:r>
            <a:r>
              <a:rPr lang="en-US" sz="2400" i="1" dirty="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experience hyperoxic conditions in Padilla Bay</a:t>
            </a:r>
            <a:r>
              <a:rPr lang="en-US" sz="2400" dirty="0" smtClean="0">
                <a:latin typeface="Times New Roman" charset="0"/>
                <a:ea typeface="Times New Roman" charset="0"/>
                <a:cs typeface="Times New Roman" charset="0"/>
              </a:rPr>
              <a:t>.</a:t>
            </a:r>
            <a:endParaRPr lang="en-US" sz="2400" dirty="0">
              <a:latin typeface="Times New Roman" charset="0"/>
              <a:ea typeface="Times New Roman" charset="0"/>
              <a:cs typeface="Times New Roman" charset="0"/>
            </a:endParaRPr>
          </a:p>
        </p:txBody>
      </p:sp>
      <p:pic>
        <p:nvPicPr>
          <p:cNvPr id="11" name="Picture 10"/>
          <p:cNvPicPr>
            <a:picLocks noChangeAspect="1"/>
          </p:cNvPicPr>
          <p:nvPr/>
        </p:nvPicPr>
        <p:blipFill>
          <a:blip r:embed="rId14">
            <a:clrChange>
              <a:clrFrom>
                <a:srgbClr val="FFFFFF"/>
              </a:clrFrom>
              <a:clrTo>
                <a:srgbClr val="FFFFFF">
                  <a:alpha val="0"/>
                </a:srgbClr>
              </a:clrTo>
            </a:clrChange>
          </a:blip>
          <a:stretch>
            <a:fillRect/>
          </a:stretch>
        </p:blipFill>
        <p:spPr>
          <a:xfrm>
            <a:off x="15544800" y="5181600"/>
            <a:ext cx="13398500" cy="6989723"/>
          </a:xfrm>
          <a:prstGeom prst="rect">
            <a:avLst/>
          </a:prstGeom>
        </p:spPr>
      </p:pic>
    </p:spTree>
    <p:extLst>
      <p:ext uri="{BB962C8B-B14F-4D97-AF65-F5344CB8AC3E}">
        <p14:creationId xmlns:p14="http://schemas.microsoft.com/office/powerpoint/2010/main" val="333987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15211</TotalTime>
  <Words>1327</Words>
  <Application>Microsoft Office PowerPoint</Application>
  <PresentationFormat>Custom</PresentationFormat>
  <Paragraphs>68</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LucidaGrande</vt:lpstr>
      <vt:lpstr>Symbol</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Dann</dc:creator>
  <cp:lastModifiedBy>David Cowles</cp:lastModifiedBy>
  <cp:revision>331</cp:revision>
  <cp:lastPrinted>2017-02-08T17:39:17Z</cp:lastPrinted>
  <dcterms:created xsi:type="dcterms:W3CDTF">2016-10-31T16:20:47Z</dcterms:created>
  <dcterms:modified xsi:type="dcterms:W3CDTF">2017-02-08T18:09:38Z</dcterms:modified>
</cp:coreProperties>
</file>