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2" initials="A" lastIdx="2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012" autoAdjust="0"/>
    <p:restoredTop sz="94660"/>
  </p:normalViewPr>
  <p:slideViewPr>
    <p:cSldViewPr snapToGrid="0">
      <p:cViewPr varScale="1">
        <p:scale>
          <a:sx n="23" d="100"/>
          <a:sy n="23" d="100"/>
        </p:scale>
        <p:origin x="3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23210-A791-4F08-9C33-A8205D955CD9}" type="datetimeFigureOut">
              <a:rPr lang="en-US"/>
              <a:t>10/28/2016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3F9A1-B921-4DF1-9949-CF38F1B1BC16}" type="slidenum">
              <a:rPr lang="en-US"/>
              <a:t>‹#›</a:t>
            </a:fld>
            <a:endParaRPr lang="en-US"/>
          </a:p>
        </p:txBody>
      </p:sp>
    </p:spTree>
    <p:extLst>
      <p:ext uri="{BB962C8B-B14F-4D97-AF65-F5344CB8AC3E}">
        <p14:creationId xmlns:p14="http://schemas.microsoft.com/office/powerpoint/2010/main" val="288800258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3F9A1-B921-4DF1-9949-CF38F1B1BC16}" type="slidenum">
              <a:rPr lang="en-US"/>
              <a:t>1</a:t>
            </a:fld>
            <a:endParaRPr lang="en-US"/>
          </a:p>
        </p:txBody>
      </p:sp>
    </p:spTree>
    <p:extLst>
      <p:ext uri="{BB962C8B-B14F-4D97-AF65-F5344CB8AC3E}">
        <p14:creationId xmlns:p14="http://schemas.microsoft.com/office/powerpoint/2010/main" val="175289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5679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925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425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620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560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0868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108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918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2090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321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5327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846CE7D5-CF57-46EF-B807-FDD0502418D4}" type="datetimeFigureOut">
              <a:rPr lang="en-US" smtClean="0"/>
              <a:t>10/28/2016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52054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video" Target="../media/media4.mp4"/><Relationship Id="rId13" Type="http://schemas.openxmlformats.org/officeDocument/2006/relationships/image" Target="../media/image3.png"/><Relationship Id="rId18" Type="http://schemas.openxmlformats.org/officeDocument/2006/relationships/image" Target="../media/image8.png"/><Relationship Id="rId3" Type="http://schemas.microsoft.com/office/2007/relationships/media" Target="../media/media2.mp4"/><Relationship Id="rId7" Type="http://schemas.microsoft.com/office/2007/relationships/media" Target="../media/media4.mp4"/><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video" Target="../media/media1.mp4"/><Relationship Id="rId16" Type="http://schemas.openxmlformats.org/officeDocument/2006/relationships/image" Target="../media/image6.png"/><Relationship Id="rId20" Type="http://schemas.openxmlformats.org/officeDocument/2006/relationships/image" Target="../media/image10.png"/><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1.jpg"/><Relationship Id="rId5" Type="http://schemas.microsoft.com/office/2007/relationships/media" Target="../media/media3.mp4"/><Relationship Id="rId15" Type="http://schemas.openxmlformats.org/officeDocument/2006/relationships/image" Target="../media/image5.jpg"/><Relationship Id="rId10" Type="http://schemas.openxmlformats.org/officeDocument/2006/relationships/notesSlide" Target="../notesSlides/notesSlide1.xml"/><Relationship Id="rId19" Type="http://schemas.openxmlformats.org/officeDocument/2006/relationships/image" Target="../media/image9.jpeg"/><Relationship Id="rId4" Type="http://schemas.openxmlformats.org/officeDocument/2006/relationships/video" Target="../media/media2.mp4"/><Relationship Id="rId9" Type="http://schemas.openxmlformats.org/officeDocument/2006/relationships/slideLayout" Target="../slideLayouts/slideLayout7.xml"/><Relationship Id="rId1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89"/>
          <p:cNvPicPr preferRelativeResize="0"/>
          <p:nvPr/>
        </p:nvPicPr>
        <p:blipFill rotWithShape="1">
          <a:blip r:embed="rId11">
            <a:alphaModFix amt="75000"/>
          </a:blip>
          <a:srcRect l="6835" r="8107"/>
          <a:stretch/>
        </p:blipFill>
        <p:spPr>
          <a:xfrm>
            <a:off x="0" y="0"/>
            <a:ext cx="43891200" cy="32918400"/>
          </a:xfrm>
          <a:prstGeom prst="rect">
            <a:avLst/>
          </a:prstGeom>
          <a:noFill/>
          <a:ln>
            <a:noFill/>
          </a:ln>
        </p:spPr>
      </p:pic>
      <p:sp>
        <p:nvSpPr>
          <p:cNvPr id="3" name="Shape 90"/>
          <p:cNvSpPr/>
          <p:nvPr/>
        </p:nvSpPr>
        <p:spPr>
          <a:xfrm>
            <a:off x="557561" y="556091"/>
            <a:ext cx="42748199" cy="3617352"/>
          </a:xfrm>
          <a:prstGeom prst="rect">
            <a:avLst/>
          </a:prstGeom>
          <a:solidFill>
            <a:srgbClr val="5C6949"/>
          </a:solidFill>
          <a:ln w="57150" cap="flat" cmpd="sng">
            <a:noFill/>
            <a:prstDash val="solid"/>
            <a:miter/>
            <a:headEnd type="none" w="med" len="med"/>
            <a:tailEnd type="none" w="med" len="med"/>
          </a:ln>
        </p:spPr>
        <p:txBody>
          <a:bodyPr lIns="121900" tIns="60925" rIns="121900" bIns="60925" anchor="ctr" anchorCtr="0">
            <a:noAutofit/>
          </a:bodyPr>
          <a:lstStyle/>
          <a:p>
            <a:pPr algn="ctr">
              <a:buClr>
                <a:srgbClr val="000000"/>
              </a:buClr>
            </a:pPr>
            <a:endParaRPr sz="9677">
              <a:solidFill>
                <a:schemeClr val="lt1"/>
              </a:solidFill>
              <a:latin typeface="Calibri"/>
              <a:ea typeface="Calibri"/>
              <a:cs typeface="Calibri"/>
              <a:sym typeface="Calibri"/>
            </a:endParaRPr>
          </a:p>
        </p:txBody>
      </p:sp>
      <p:sp>
        <p:nvSpPr>
          <p:cNvPr id="4" name="Shape 91"/>
          <p:cNvSpPr txBox="1">
            <a:spLocks/>
          </p:cNvSpPr>
          <p:nvPr/>
        </p:nvSpPr>
        <p:spPr>
          <a:xfrm>
            <a:off x="1297583" y="933006"/>
            <a:ext cx="40980360" cy="1546857"/>
          </a:xfrm>
          <a:prstGeom prst="rect">
            <a:avLst/>
          </a:prstGeom>
          <a:noFill/>
          <a:ln>
            <a:noFill/>
          </a:ln>
        </p:spPr>
        <p:txBody>
          <a:bodyPr lIns="121900" tIns="60925" rIns="121900" bIns="609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lt1"/>
              </a:buClr>
              <a:buSzPct val="25000"/>
            </a:pPr>
            <a:r>
              <a:rPr lang="en-US" sz="9600" dirty="0">
                <a:solidFill>
                  <a:schemeClr val="lt1"/>
                </a:solidFill>
                <a:latin typeface="Times"/>
                <a:ea typeface="Times"/>
                <a:cs typeface="Times"/>
                <a:sym typeface="Times"/>
              </a:rPr>
              <a:t>Where </a:t>
            </a:r>
            <a:r>
              <a:rPr lang="en-US" sz="9600" dirty="0" smtClean="0">
                <a:solidFill>
                  <a:schemeClr val="lt1"/>
                </a:solidFill>
                <a:latin typeface="Times"/>
                <a:ea typeface="Times"/>
                <a:cs typeface="Times"/>
                <a:sym typeface="Times"/>
              </a:rPr>
              <a:t>Do </a:t>
            </a:r>
            <a:r>
              <a:rPr lang="en-US" sz="9600" dirty="0">
                <a:solidFill>
                  <a:schemeClr val="lt1"/>
                </a:solidFill>
                <a:latin typeface="Times"/>
                <a:ea typeface="Times"/>
                <a:cs typeface="Times"/>
                <a:sym typeface="Times"/>
              </a:rPr>
              <a:t>All the Isopods Go? A Population Study of </a:t>
            </a:r>
            <a:r>
              <a:rPr lang="en-US" sz="9600" i="1" dirty="0" err="1">
                <a:solidFill>
                  <a:schemeClr val="lt1"/>
                </a:solidFill>
                <a:latin typeface="Times"/>
                <a:ea typeface="Times"/>
                <a:cs typeface="Times"/>
                <a:sym typeface="Times"/>
              </a:rPr>
              <a:t>Pentidotea</a:t>
            </a:r>
            <a:r>
              <a:rPr lang="en-US" sz="9600" i="1" dirty="0">
                <a:solidFill>
                  <a:schemeClr val="lt1"/>
                </a:solidFill>
                <a:latin typeface="Times"/>
                <a:ea typeface="Times"/>
                <a:cs typeface="Times"/>
                <a:sym typeface="Times"/>
              </a:rPr>
              <a:t> </a:t>
            </a:r>
            <a:r>
              <a:rPr lang="en-US" sz="9600" i="1" dirty="0" err="1">
                <a:solidFill>
                  <a:schemeClr val="lt1"/>
                </a:solidFill>
                <a:latin typeface="Times"/>
                <a:ea typeface="Times"/>
                <a:cs typeface="Times"/>
                <a:sym typeface="Times"/>
              </a:rPr>
              <a:t>resecata</a:t>
            </a:r>
            <a:endParaRPr lang="en-US" sz="9600" i="1" dirty="0">
              <a:solidFill>
                <a:schemeClr val="lt1"/>
              </a:solidFill>
              <a:latin typeface="Times"/>
              <a:ea typeface="Times"/>
              <a:cs typeface="Times"/>
              <a:sym typeface="Times"/>
            </a:endParaRPr>
          </a:p>
        </p:txBody>
      </p:sp>
      <p:sp>
        <p:nvSpPr>
          <p:cNvPr id="5" name="Shape 92"/>
          <p:cNvSpPr txBox="1">
            <a:spLocks/>
          </p:cNvSpPr>
          <p:nvPr/>
        </p:nvSpPr>
        <p:spPr>
          <a:xfrm>
            <a:off x="3160991" y="2507137"/>
            <a:ext cx="38190489" cy="1295399"/>
          </a:xfrm>
          <a:prstGeom prst="rect">
            <a:avLst/>
          </a:prstGeom>
          <a:noFill/>
          <a:ln>
            <a:noFill/>
          </a:ln>
        </p:spPr>
        <p:txBody>
          <a:bodyPr lIns="121900" tIns="60925" rIns="121900" bIns="609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lt1"/>
              </a:buClr>
              <a:buSzPct val="25000"/>
              <a:buNone/>
            </a:pPr>
            <a:r>
              <a:rPr lang="en-US" sz="6000" dirty="0">
                <a:solidFill>
                  <a:schemeClr val="lt1"/>
                </a:solidFill>
                <a:latin typeface="Times"/>
                <a:ea typeface="Times"/>
                <a:cs typeface="Times"/>
                <a:sym typeface="Times"/>
              </a:rPr>
              <a:t>Faith E. Hunnicutt, Sarah J. Anderson, and David L. Cowles, Walla Walla University, College Place, WA</a:t>
            </a:r>
          </a:p>
        </p:txBody>
      </p:sp>
      <p:sp>
        <p:nvSpPr>
          <p:cNvPr id="6" name="Shape 93"/>
          <p:cNvSpPr/>
          <p:nvPr/>
        </p:nvSpPr>
        <p:spPr>
          <a:xfrm>
            <a:off x="557560" y="4692000"/>
            <a:ext cx="42748200" cy="27677760"/>
          </a:xfrm>
          <a:prstGeom prst="rect">
            <a:avLst/>
          </a:prstGeom>
          <a:solidFill>
            <a:schemeClr val="lt1">
              <a:alpha val="56862"/>
            </a:schemeClr>
          </a:solidFill>
          <a:ln w="57150" cap="flat" cmpd="sng">
            <a:noFill/>
            <a:prstDash val="solid"/>
            <a:miter/>
            <a:headEnd type="none" w="med" len="med"/>
            <a:tailEnd type="none" w="med" len="med"/>
          </a:ln>
        </p:spPr>
        <p:txBody>
          <a:bodyPr lIns="121900" tIns="60925" rIns="121900" bIns="60925" anchor="ctr" anchorCtr="0">
            <a:noAutofit/>
          </a:bodyPr>
          <a:lstStyle/>
          <a:p>
            <a:pPr algn="ctr">
              <a:buClr>
                <a:srgbClr val="000000"/>
              </a:buClr>
            </a:pPr>
            <a:endParaRPr sz="9677">
              <a:solidFill>
                <a:schemeClr val="lt1"/>
              </a:solidFill>
              <a:latin typeface="Calibri"/>
              <a:ea typeface="Calibri"/>
              <a:cs typeface="Calibri"/>
              <a:sym typeface="Calibri"/>
            </a:endParaRPr>
          </a:p>
        </p:txBody>
      </p:sp>
      <p:sp>
        <p:nvSpPr>
          <p:cNvPr id="11" name="Shape 98"/>
          <p:cNvSpPr/>
          <p:nvPr/>
        </p:nvSpPr>
        <p:spPr>
          <a:xfrm>
            <a:off x="30312858" y="28865878"/>
            <a:ext cx="12497642" cy="891540"/>
          </a:xfrm>
          <a:prstGeom prst="rect">
            <a:avLst/>
          </a:prstGeom>
          <a:solidFill>
            <a:schemeClr val="accent2"/>
          </a:solidFill>
          <a:ln w="57150" cap="flat" cmpd="sng">
            <a:noFill/>
            <a:prstDash val="solid"/>
            <a:miter/>
            <a:headEnd type="none" w="med" len="med"/>
            <a:tailEnd type="none" w="med" len="med"/>
          </a:ln>
        </p:spPr>
        <p:txBody>
          <a:bodyPr lIns="121900" tIns="60925" rIns="121900" bIns="60925" anchor="ctr" anchorCtr="0">
            <a:noAutofit/>
          </a:bodyPr>
          <a:lstStyle/>
          <a:p>
            <a:pPr algn="ctr">
              <a:buClr>
                <a:srgbClr val="000000"/>
              </a:buClr>
            </a:pPr>
            <a:r>
              <a:rPr lang="en-US" sz="6000" dirty="0">
                <a:solidFill>
                  <a:schemeClr val="lt1"/>
                </a:solidFill>
                <a:latin typeface="Times" charset="0"/>
                <a:ea typeface="Times" charset="0"/>
                <a:cs typeface="Times" charset="0"/>
                <a:sym typeface="Calibri"/>
              </a:rPr>
              <a:t>References</a:t>
            </a:r>
            <a:endParaRPr sz="6000" dirty="0">
              <a:solidFill>
                <a:schemeClr val="lt1"/>
              </a:solidFill>
              <a:latin typeface="Times" charset="0"/>
              <a:ea typeface="Times" charset="0"/>
              <a:cs typeface="Times" charset="0"/>
              <a:sym typeface="Calibri"/>
            </a:endParaRPr>
          </a:p>
        </p:txBody>
      </p:sp>
      <p:sp>
        <p:nvSpPr>
          <p:cNvPr id="12" name="Shape 99"/>
          <p:cNvSpPr/>
          <p:nvPr/>
        </p:nvSpPr>
        <p:spPr>
          <a:xfrm>
            <a:off x="1092312" y="5164004"/>
            <a:ext cx="13738072" cy="905545"/>
          </a:xfrm>
          <a:prstGeom prst="rect">
            <a:avLst/>
          </a:prstGeom>
          <a:solidFill>
            <a:schemeClr val="accent2"/>
          </a:solidFill>
          <a:ln w="57150" cap="flat" cmpd="sng">
            <a:noFill/>
            <a:prstDash val="solid"/>
            <a:miter/>
            <a:headEnd type="none" w="med" len="med"/>
            <a:tailEnd type="none" w="med" len="med"/>
          </a:ln>
        </p:spPr>
        <p:txBody>
          <a:bodyPr lIns="121900" tIns="60925" rIns="121900" bIns="60925" anchor="ctr" anchorCtr="0">
            <a:noAutofit/>
          </a:bodyPr>
          <a:lstStyle/>
          <a:p>
            <a:pPr algn="ctr">
              <a:buClr>
                <a:srgbClr val="000000"/>
              </a:buClr>
            </a:pPr>
            <a:r>
              <a:rPr lang="en-US" sz="6000" dirty="0">
                <a:solidFill>
                  <a:schemeClr val="bg1"/>
                </a:solidFill>
                <a:latin typeface="Times" charset="0"/>
                <a:ea typeface="Times" charset="0"/>
                <a:cs typeface="Times" charset="0"/>
                <a:sym typeface="Calibri"/>
              </a:rPr>
              <a:t>Abstract</a:t>
            </a:r>
            <a:endParaRPr sz="6000" dirty="0">
              <a:solidFill>
                <a:schemeClr val="bg1"/>
              </a:solidFill>
              <a:latin typeface="Times" charset="0"/>
              <a:ea typeface="Times" charset="0"/>
              <a:cs typeface="Times" charset="0"/>
              <a:sym typeface="Calibri"/>
            </a:endParaRPr>
          </a:p>
        </p:txBody>
      </p:sp>
      <p:sp>
        <p:nvSpPr>
          <p:cNvPr id="13" name="Shape 100"/>
          <p:cNvSpPr txBox="1"/>
          <p:nvPr/>
        </p:nvSpPr>
        <p:spPr>
          <a:xfrm>
            <a:off x="30312858" y="29775689"/>
            <a:ext cx="12497642" cy="2094753"/>
          </a:xfrm>
          <a:prstGeom prst="rect">
            <a:avLst/>
          </a:prstGeom>
          <a:noFill/>
          <a:ln>
            <a:noFill/>
          </a:ln>
        </p:spPr>
        <p:txBody>
          <a:bodyPr lIns="121900" tIns="60925" rIns="121900" bIns="60925" anchor="t" anchorCtr="0">
            <a:noAutofit/>
          </a:bodyPr>
          <a:lstStyle/>
          <a:p>
            <a:pPr marL="342900" indent="-342900">
              <a:buClr>
                <a:schemeClr val="dk1"/>
              </a:buClr>
              <a:buSzPct val="100000"/>
              <a:buFont typeface="Noto Sans Symbols"/>
              <a:buChar char="➢"/>
            </a:pPr>
            <a:r>
              <a:rPr lang="en-US" sz="1500" dirty="0">
                <a:solidFill>
                  <a:schemeClr val="dk1"/>
                </a:solidFill>
                <a:latin typeface="Times"/>
                <a:ea typeface="Times"/>
                <a:cs typeface="Times"/>
                <a:sym typeface="Times"/>
              </a:rPr>
              <a:t>Cowles, D. (2012). </a:t>
            </a:r>
            <a:r>
              <a:rPr lang="en-US" sz="1500" dirty="0" err="1">
                <a:solidFill>
                  <a:schemeClr val="dk1"/>
                </a:solidFill>
                <a:latin typeface="Times"/>
                <a:ea typeface="Times"/>
                <a:cs typeface="Times"/>
                <a:sym typeface="Times"/>
              </a:rPr>
              <a:t>Pentidotea</a:t>
            </a:r>
            <a:r>
              <a:rPr lang="en-US" sz="1500" dirty="0">
                <a:solidFill>
                  <a:schemeClr val="dk1"/>
                </a:solidFill>
                <a:latin typeface="Times"/>
                <a:ea typeface="Times"/>
                <a:cs typeface="Times"/>
                <a:sym typeface="Times"/>
              </a:rPr>
              <a:t> </a:t>
            </a:r>
            <a:r>
              <a:rPr lang="en-US" sz="1500" dirty="0" err="1">
                <a:solidFill>
                  <a:schemeClr val="dk1"/>
                </a:solidFill>
                <a:latin typeface="Times"/>
                <a:ea typeface="Times"/>
                <a:cs typeface="Times"/>
                <a:sym typeface="Times"/>
              </a:rPr>
              <a:t>resecata</a:t>
            </a:r>
            <a:r>
              <a:rPr lang="en-US" sz="1500" dirty="0">
                <a:solidFill>
                  <a:schemeClr val="dk1"/>
                </a:solidFill>
                <a:latin typeface="Times"/>
                <a:ea typeface="Times"/>
                <a:cs typeface="Times"/>
                <a:sym typeface="Times"/>
              </a:rPr>
              <a:t>. Retrieved August 1, 2016, from https://</a:t>
            </a:r>
            <a:r>
              <a:rPr lang="en-US" sz="1500" dirty="0" err="1">
                <a:solidFill>
                  <a:schemeClr val="dk1"/>
                </a:solidFill>
                <a:latin typeface="Times"/>
                <a:ea typeface="Times"/>
                <a:cs typeface="Times"/>
                <a:sym typeface="Times"/>
              </a:rPr>
              <a:t>inverts.wallawalla.edu</a:t>
            </a:r>
            <a:r>
              <a:rPr lang="en-US" sz="1500" dirty="0">
                <a:solidFill>
                  <a:schemeClr val="dk1"/>
                </a:solidFill>
                <a:latin typeface="Times"/>
                <a:ea typeface="Times"/>
                <a:cs typeface="Times"/>
                <a:sym typeface="Times"/>
              </a:rPr>
              <a:t>/Arthropoda/Crustacea/Malacostraca/</a:t>
            </a:r>
            <a:r>
              <a:rPr lang="en-US" sz="1500" dirty="0" err="1">
                <a:solidFill>
                  <a:schemeClr val="dk1"/>
                </a:solidFill>
                <a:latin typeface="Times"/>
                <a:ea typeface="Times"/>
                <a:cs typeface="Times"/>
                <a:sym typeface="Times"/>
              </a:rPr>
              <a:t>Eumalacostraca</a:t>
            </a:r>
            <a:r>
              <a:rPr lang="en-US" sz="1500" dirty="0">
                <a:solidFill>
                  <a:schemeClr val="dk1"/>
                </a:solidFill>
                <a:latin typeface="Times"/>
                <a:ea typeface="Times"/>
                <a:cs typeface="Times"/>
                <a:sym typeface="Times"/>
              </a:rPr>
              <a:t>/</a:t>
            </a:r>
            <a:r>
              <a:rPr lang="en-US" sz="1500" dirty="0" err="1">
                <a:solidFill>
                  <a:schemeClr val="dk1"/>
                </a:solidFill>
                <a:latin typeface="Times"/>
                <a:ea typeface="Times"/>
                <a:cs typeface="Times"/>
                <a:sym typeface="Times"/>
              </a:rPr>
              <a:t>Peracarida</a:t>
            </a:r>
            <a:r>
              <a:rPr lang="en-US" sz="1500" dirty="0">
                <a:solidFill>
                  <a:schemeClr val="dk1"/>
                </a:solidFill>
                <a:latin typeface="Times"/>
                <a:ea typeface="Times"/>
                <a:cs typeface="Times"/>
                <a:sym typeface="Times"/>
              </a:rPr>
              <a:t>/Isopoda/</a:t>
            </a:r>
            <a:r>
              <a:rPr lang="en-US" sz="1500" dirty="0" err="1">
                <a:solidFill>
                  <a:schemeClr val="dk1"/>
                </a:solidFill>
                <a:latin typeface="Times"/>
                <a:ea typeface="Times"/>
                <a:cs typeface="Times"/>
                <a:sym typeface="Times"/>
              </a:rPr>
              <a:t>Valvifera</a:t>
            </a:r>
            <a:r>
              <a:rPr lang="en-US" sz="1500" dirty="0">
                <a:solidFill>
                  <a:schemeClr val="dk1"/>
                </a:solidFill>
                <a:latin typeface="Times"/>
                <a:ea typeface="Times"/>
                <a:cs typeface="Times"/>
                <a:sym typeface="Times"/>
              </a:rPr>
              <a:t>/Family-  </a:t>
            </a:r>
            <a:r>
              <a:rPr lang="en-US" sz="1500" dirty="0" err="1">
                <a:solidFill>
                  <a:schemeClr val="dk1"/>
                </a:solidFill>
                <a:latin typeface="Times"/>
                <a:ea typeface="Times"/>
                <a:cs typeface="Times"/>
                <a:sym typeface="Times"/>
              </a:rPr>
              <a:t>Idoteidae</a:t>
            </a:r>
            <a:r>
              <a:rPr lang="en-US" sz="1500" dirty="0">
                <a:solidFill>
                  <a:schemeClr val="dk1"/>
                </a:solidFill>
                <a:latin typeface="Times"/>
                <a:ea typeface="Times"/>
                <a:cs typeface="Times"/>
                <a:sym typeface="Times"/>
              </a:rPr>
              <a:t>/</a:t>
            </a:r>
            <a:r>
              <a:rPr lang="en-US" sz="1500" dirty="0" err="1">
                <a:solidFill>
                  <a:schemeClr val="dk1"/>
                </a:solidFill>
                <a:latin typeface="Times"/>
                <a:ea typeface="Times"/>
                <a:cs typeface="Times"/>
                <a:sym typeface="Times"/>
              </a:rPr>
              <a:t>Idotea_resecata.html</a:t>
            </a:r>
            <a:endParaRPr lang="en-US" sz="1500" dirty="0">
              <a:solidFill>
                <a:schemeClr val="dk1"/>
              </a:solidFill>
              <a:latin typeface="Times"/>
              <a:ea typeface="Times"/>
              <a:cs typeface="Times"/>
              <a:sym typeface="Times"/>
            </a:endParaRPr>
          </a:p>
          <a:p>
            <a:pPr marL="342900" indent="-342900">
              <a:buClr>
                <a:schemeClr val="dk1"/>
              </a:buClr>
              <a:buSzPct val="100000"/>
              <a:buFont typeface="Noto Sans Symbols"/>
              <a:buChar char="➢"/>
            </a:pPr>
            <a:r>
              <a:rPr lang="en-US" sz="1500" dirty="0">
                <a:solidFill>
                  <a:schemeClr val="dk1"/>
                </a:solidFill>
                <a:latin typeface="Times"/>
                <a:ea typeface="Times"/>
                <a:cs typeface="Times"/>
                <a:sym typeface="Times"/>
              </a:rPr>
              <a:t>Cowles, J. (2015). </a:t>
            </a:r>
            <a:r>
              <a:rPr lang="en-US" sz="1500" i="1" dirty="0">
                <a:solidFill>
                  <a:schemeClr val="dk1"/>
                </a:solidFill>
                <a:latin typeface="Times"/>
                <a:ea typeface="Times"/>
                <a:cs typeface="Times"/>
                <a:sym typeface="Times"/>
              </a:rPr>
              <a:t>Does Photosynthesis Take Place in the Gut of </a:t>
            </a:r>
            <a:r>
              <a:rPr lang="en-US" sz="1500" i="1" dirty="0" err="1">
                <a:solidFill>
                  <a:schemeClr val="dk1"/>
                </a:solidFill>
                <a:latin typeface="Times"/>
                <a:ea typeface="Times"/>
                <a:cs typeface="Times"/>
                <a:sym typeface="Times"/>
              </a:rPr>
              <a:t>Pentidotea</a:t>
            </a:r>
            <a:r>
              <a:rPr lang="en-US" sz="1500" i="1" dirty="0">
                <a:solidFill>
                  <a:schemeClr val="dk1"/>
                </a:solidFill>
                <a:latin typeface="Times"/>
                <a:ea typeface="Times"/>
                <a:cs typeface="Times"/>
                <a:sym typeface="Times"/>
              </a:rPr>
              <a:t> </a:t>
            </a:r>
            <a:r>
              <a:rPr lang="en-US" sz="1500" i="1" dirty="0" err="1">
                <a:solidFill>
                  <a:schemeClr val="dk1"/>
                </a:solidFill>
                <a:latin typeface="Times"/>
                <a:ea typeface="Times"/>
                <a:cs typeface="Times"/>
                <a:sym typeface="Times"/>
              </a:rPr>
              <a:t>resecata</a:t>
            </a:r>
            <a:r>
              <a:rPr lang="en-US" sz="1500" i="1" dirty="0">
                <a:solidFill>
                  <a:schemeClr val="dk1"/>
                </a:solidFill>
                <a:latin typeface="Times"/>
                <a:ea typeface="Times"/>
                <a:cs typeface="Times"/>
                <a:sym typeface="Times"/>
              </a:rPr>
              <a:t>?</a:t>
            </a:r>
            <a:r>
              <a:rPr lang="en-US" sz="1500" dirty="0">
                <a:solidFill>
                  <a:schemeClr val="dk1"/>
                </a:solidFill>
                <a:latin typeface="Times"/>
                <a:ea typeface="Times"/>
                <a:cs typeface="Times"/>
                <a:sym typeface="Times"/>
              </a:rPr>
              <a:t> M.S. thesis, Walla Walla University. </a:t>
            </a:r>
          </a:p>
          <a:p>
            <a:pPr marL="342900" indent="-342900">
              <a:buClr>
                <a:schemeClr val="dk1"/>
              </a:buClr>
              <a:buSzPct val="100000"/>
              <a:buFont typeface="Noto Sans Symbols"/>
              <a:buChar char="➢"/>
            </a:pPr>
            <a:r>
              <a:rPr lang="en-US" sz="1500" dirty="0" err="1">
                <a:solidFill>
                  <a:schemeClr val="dk1"/>
                </a:solidFill>
                <a:latin typeface="Times"/>
                <a:ea typeface="Times"/>
                <a:cs typeface="Times"/>
                <a:sym typeface="Times"/>
              </a:rPr>
              <a:t>Kozloff</a:t>
            </a:r>
            <a:r>
              <a:rPr lang="en-US" sz="1500" dirty="0">
                <a:solidFill>
                  <a:schemeClr val="dk1"/>
                </a:solidFill>
                <a:latin typeface="Times"/>
                <a:ea typeface="Times"/>
                <a:cs typeface="Times"/>
                <a:sym typeface="Times"/>
              </a:rPr>
              <a:t>, E., &amp; Price, L. (1996). Marine invertebrates of the Pacific Northwest. Seattle: University of Washington Press.</a:t>
            </a:r>
          </a:p>
          <a:p>
            <a:pPr marL="342900" indent="-342900">
              <a:buClr>
                <a:schemeClr val="dk1"/>
              </a:buClr>
              <a:buSzPct val="100000"/>
              <a:buFont typeface="Noto Sans Symbols"/>
              <a:buChar char="➢"/>
            </a:pPr>
            <a:r>
              <a:rPr lang="en-US" sz="1500" dirty="0">
                <a:solidFill>
                  <a:schemeClr val="dk1"/>
                </a:solidFill>
                <a:latin typeface="Times"/>
                <a:ea typeface="Times"/>
                <a:cs typeface="Times"/>
                <a:sym typeface="Times"/>
              </a:rPr>
              <a:t>Lamb, A., &amp; </a:t>
            </a:r>
            <a:r>
              <a:rPr lang="en-US" sz="1500" dirty="0" err="1">
                <a:solidFill>
                  <a:schemeClr val="dk1"/>
                </a:solidFill>
                <a:latin typeface="Times"/>
                <a:ea typeface="Times"/>
                <a:cs typeface="Times"/>
                <a:sym typeface="Times"/>
              </a:rPr>
              <a:t>Hanby</a:t>
            </a:r>
            <a:r>
              <a:rPr lang="en-US" sz="1500" dirty="0">
                <a:solidFill>
                  <a:schemeClr val="dk1"/>
                </a:solidFill>
                <a:latin typeface="Times"/>
                <a:ea typeface="Times"/>
                <a:cs typeface="Times"/>
                <a:sym typeface="Times"/>
              </a:rPr>
              <a:t>, B. (2005). Marine life of the Pacific Northwest: A photographic encyclopedia of invertebrates, seaweeds and selected fishes. Madeira Park, BC: </a:t>
            </a:r>
            <a:r>
              <a:rPr lang="en-US" sz="1500" dirty="0" err="1">
                <a:solidFill>
                  <a:schemeClr val="dk1"/>
                </a:solidFill>
                <a:latin typeface="Times"/>
                <a:ea typeface="Times"/>
                <a:cs typeface="Times"/>
                <a:sym typeface="Times"/>
              </a:rPr>
              <a:t>Harbour</a:t>
            </a:r>
            <a:r>
              <a:rPr lang="en-US" sz="1500" dirty="0">
                <a:solidFill>
                  <a:schemeClr val="dk1"/>
                </a:solidFill>
                <a:latin typeface="Times"/>
                <a:ea typeface="Times"/>
                <a:cs typeface="Times"/>
                <a:sym typeface="Times"/>
              </a:rPr>
              <a:t> Pub.</a:t>
            </a:r>
          </a:p>
          <a:p>
            <a:pPr marL="342900" indent="-342900">
              <a:buClr>
                <a:schemeClr val="dk1"/>
              </a:buClr>
              <a:buSzPct val="100000"/>
              <a:buFont typeface="Noto Sans Symbols"/>
              <a:buChar char="➢"/>
            </a:pPr>
            <a:r>
              <a:rPr lang="en-US" sz="1500" dirty="0">
                <a:solidFill>
                  <a:schemeClr val="dk1"/>
                </a:solidFill>
                <a:latin typeface="Times"/>
                <a:ea typeface="Times"/>
                <a:cs typeface="Times"/>
                <a:sym typeface="Times"/>
              </a:rPr>
              <a:t>Lee, W., &amp; Gilchrist, B. (1972). Pigmentation, color change and the ecology of the marine isopod </a:t>
            </a:r>
            <a:r>
              <a:rPr lang="en-US" sz="1500" dirty="0" err="1">
                <a:solidFill>
                  <a:schemeClr val="dk1"/>
                </a:solidFill>
                <a:latin typeface="Times"/>
                <a:ea typeface="Times"/>
                <a:cs typeface="Times"/>
                <a:sym typeface="Times"/>
              </a:rPr>
              <a:t>Idotea</a:t>
            </a:r>
            <a:r>
              <a:rPr lang="en-US" sz="1500" dirty="0">
                <a:solidFill>
                  <a:schemeClr val="dk1"/>
                </a:solidFill>
                <a:latin typeface="Times"/>
                <a:ea typeface="Times"/>
                <a:cs typeface="Times"/>
                <a:sym typeface="Times"/>
              </a:rPr>
              <a:t> </a:t>
            </a:r>
            <a:r>
              <a:rPr lang="en-US" sz="1500" dirty="0" err="1">
                <a:solidFill>
                  <a:schemeClr val="dk1"/>
                </a:solidFill>
                <a:latin typeface="Times"/>
                <a:ea typeface="Times"/>
                <a:cs typeface="Times"/>
                <a:sym typeface="Times"/>
              </a:rPr>
              <a:t>resecata</a:t>
            </a:r>
            <a:r>
              <a:rPr lang="en-US" sz="1500" dirty="0">
                <a:solidFill>
                  <a:schemeClr val="dk1"/>
                </a:solidFill>
                <a:latin typeface="Times"/>
                <a:ea typeface="Times"/>
                <a:cs typeface="Times"/>
                <a:sym typeface="Times"/>
              </a:rPr>
              <a:t>. Journal of Experimental Marine Biology and Ecology, 10(1), 1–27.</a:t>
            </a:r>
          </a:p>
          <a:p>
            <a:pPr marL="342900" indent="-342900">
              <a:buClr>
                <a:schemeClr val="dk1"/>
              </a:buClr>
              <a:buSzPct val="100000"/>
              <a:buFont typeface="Noto Sans Symbols"/>
              <a:buChar char="➢"/>
            </a:pPr>
            <a:r>
              <a:rPr lang="en-US" sz="1500" dirty="0">
                <a:solidFill>
                  <a:schemeClr val="dk1"/>
                </a:solidFill>
                <a:latin typeface="Times"/>
                <a:ea typeface="Times"/>
                <a:cs typeface="Times"/>
                <a:sym typeface="Times"/>
              </a:rPr>
              <a:t>Morris, R. H., Abbott, D. P., &amp; </a:t>
            </a:r>
            <a:r>
              <a:rPr lang="en-US" sz="1500" dirty="0" err="1">
                <a:solidFill>
                  <a:schemeClr val="dk1"/>
                </a:solidFill>
                <a:latin typeface="Times"/>
                <a:ea typeface="Times"/>
                <a:cs typeface="Times"/>
                <a:sym typeface="Times"/>
              </a:rPr>
              <a:t>Haderlie</a:t>
            </a:r>
            <a:r>
              <a:rPr lang="en-US" sz="1500" dirty="0">
                <a:solidFill>
                  <a:schemeClr val="dk1"/>
                </a:solidFill>
                <a:latin typeface="Times"/>
                <a:ea typeface="Times"/>
                <a:cs typeface="Times"/>
                <a:sym typeface="Times"/>
              </a:rPr>
              <a:t>, E. C. (1980). </a:t>
            </a:r>
            <a:r>
              <a:rPr lang="en-US" sz="1500" i="1" dirty="0">
                <a:solidFill>
                  <a:schemeClr val="dk1"/>
                </a:solidFill>
                <a:latin typeface="Times"/>
                <a:ea typeface="Times"/>
                <a:cs typeface="Times"/>
                <a:sym typeface="Times"/>
              </a:rPr>
              <a:t>Intertidal invertebrates of California</a:t>
            </a:r>
            <a:r>
              <a:rPr lang="en-US" sz="1500" dirty="0">
                <a:solidFill>
                  <a:schemeClr val="dk1"/>
                </a:solidFill>
                <a:latin typeface="Times"/>
                <a:ea typeface="Times"/>
                <a:cs typeface="Times"/>
                <a:sym typeface="Times"/>
              </a:rPr>
              <a:t>. Stanford, Calif: Stanford University Press.</a:t>
            </a:r>
            <a:endParaRPr lang="en-US" sz="1500" dirty="0">
              <a:solidFill>
                <a:schemeClr val="dk1"/>
              </a:solidFill>
              <a:latin typeface="Calibri"/>
              <a:ea typeface="Calibri"/>
              <a:cs typeface="Calibri"/>
              <a:sym typeface="Calibri"/>
            </a:endParaRPr>
          </a:p>
        </p:txBody>
      </p:sp>
      <p:sp>
        <p:nvSpPr>
          <p:cNvPr id="14" name="Shape 101"/>
          <p:cNvSpPr txBox="1"/>
          <p:nvPr/>
        </p:nvSpPr>
        <p:spPr>
          <a:xfrm>
            <a:off x="42405300" y="6858001"/>
            <a:ext cx="184730" cy="1209242"/>
          </a:xfrm>
          <a:prstGeom prst="rect">
            <a:avLst/>
          </a:prstGeom>
          <a:noFill/>
          <a:ln>
            <a:noFill/>
          </a:ln>
        </p:spPr>
        <p:txBody>
          <a:bodyPr lIns="121900" tIns="60925" rIns="121900" bIns="60925" anchor="t" anchorCtr="0">
            <a:noAutofit/>
          </a:bodyPr>
          <a:lstStyle/>
          <a:p>
            <a:pPr>
              <a:buClr>
                <a:srgbClr val="000000"/>
              </a:buClr>
            </a:pPr>
            <a:endParaRPr sz="9677">
              <a:solidFill>
                <a:schemeClr val="dk1"/>
              </a:solidFill>
              <a:latin typeface="Calibri"/>
              <a:ea typeface="Calibri"/>
              <a:cs typeface="Calibri"/>
              <a:sym typeface="Calibri"/>
            </a:endParaRPr>
          </a:p>
        </p:txBody>
      </p:sp>
      <p:pic>
        <p:nvPicPr>
          <p:cNvPr id="15" name="Shape 102"/>
          <p:cNvPicPr preferRelativeResize="0"/>
          <p:nvPr/>
        </p:nvPicPr>
        <p:blipFill rotWithShape="1">
          <a:blip r:embed="rId12">
            <a:alphaModFix/>
          </a:blip>
          <a:srcRect l="2548" t="14316" r="3712" b="8651"/>
          <a:stretch/>
        </p:blipFill>
        <p:spPr>
          <a:xfrm>
            <a:off x="1128865" y="17072035"/>
            <a:ext cx="5091923" cy="2512733"/>
          </a:xfrm>
          <a:prstGeom prst="rect">
            <a:avLst/>
          </a:prstGeom>
          <a:noFill/>
          <a:ln>
            <a:noFill/>
          </a:ln>
        </p:spPr>
      </p:pic>
      <p:sp>
        <p:nvSpPr>
          <p:cNvPr id="17" name="Shape 104"/>
          <p:cNvSpPr txBox="1"/>
          <p:nvPr/>
        </p:nvSpPr>
        <p:spPr>
          <a:xfrm>
            <a:off x="1105675" y="19570301"/>
            <a:ext cx="5231361" cy="2250535"/>
          </a:xfrm>
          <a:prstGeom prst="rect">
            <a:avLst/>
          </a:prstGeom>
          <a:noFill/>
          <a:ln>
            <a:noFill/>
          </a:ln>
        </p:spPr>
        <p:txBody>
          <a:bodyPr lIns="121900" tIns="60925" rIns="121900" bIns="60925" anchor="t" anchorCtr="0">
            <a:noAutofit/>
          </a:bodyPr>
          <a:lstStyle/>
          <a:p>
            <a:pPr>
              <a:buClr>
                <a:schemeClr val="dk1"/>
              </a:buClr>
              <a:buSzPct val="25000"/>
            </a:pPr>
            <a:r>
              <a:rPr lang="en-US" sz="4000" b="1" dirty="0">
                <a:solidFill>
                  <a:schemeClr val="dk1"/>
                </a:solidFill>
                <a:latin typeface="Times"/>
                <a:ea typeface="Times"/>
                <a:cs typeface="Times"/>
                <a:sym typeface="Times"/>
              </a:rPr>
              <a:t>Figure 1. </a:t>
            </a:r>
            <a:r>
              <a:rPr lang="en-US" sz="3000" dirty="0">
                <a:solidFill>
                  <a:schemeClr val="dk1"/>
                </a:solidFill>
                <a:latin typeface="Times"/>
                <a:ea typeface="Times"/>
                <a:cs typeface="Times"/>
                <a:sym typeface="Times"/>
              </a:rPr>
              <a:t>A male </a:t>
            </a:r>
            <a:r>
              <a:rPr lang="en-US" sz="3000" i="1" dirty="0" err="1">
                <a:solidFill>
                  <a:schemeClr val="dk1"/>
                </a:solidFill>
                <a:latin typeface="Times"/>
                <a:ea typeface="Times"/>
                <a:cs typeface="Times"/>
                <a:sym typeface="Times"/>
              </a:rPr>
              <a:t>Pentidotea</a:t>
            </a:r>
            <a:r>
              <a:rPr lang="en-US" sz="3000" i="1" dirty="0">
                <a:solidFill>
                  <a:schemeClr val="dk1"/>
                </a:solidFill>
                <a:latin typeface="Times"/>
                <a:ea typeface="Times"/>
                <a:cs typeface="Times"/>
                <a:sym typeface="Times"/>
              </a:rPr>
              <a:t> </a:t>
            </a:r>
            <a:r>
              <a:rPr lang="en-US" sz="3000" i="1" dirty="0" err="1">
                <a:solidFill>
                  <a:schemeClr val="dk1"/>
                </a:solidFill>
                <a:latin typeface="Times"/>
                <a:ea typeface="Times"/>
                <a:cs typeface="Times"/>
                <a:sym typeface="Times"/>
              </a:rPr>
              <a:t>resecata</a:t>
            </a:r>
            <a:r>
              <a:rPr lang="en-US" sz="3000" dirty="0">
                <a:solidFill>
                  <a:schemeClr val="dk1"/>
                </a:solidFill>
                <a:latin typeface="Times"/>
                <a:ea typeface="Times"/>
                <a:cs typeface="Times"/>
                <a:sym typeface="Times"/>
              </a:rPr>
              <a:t>, 5 cm long, found clinging to eelgrass in Padilla Bay.</a:t>
            </a:r>
          </a:p>
        </p:txBody>
      </p:sp>
      <p:pic>
        <p:nvPicPr>
          <p:cNvPr id="18" name="Shape 105"/>
          <p:cNvPicPr preferRelativeResize="0"/>
          <p:nvPr/>
        </p:nvPicPr>
        <p:blipFill rotWithShape="1">
          <a:blip r:embed="rId13">
            <a:alphaModFix/>
          </a:blip>
          <a:srcRect r="4456"/>
          <a:stretch/>
        </p:blipFill>
        <p:spPr>
          <a:xfrm>
            <a:off x="15378500" y="9780519"/>
            <a:ext cx="6820654" cy="4755132"/>
          </a:xfrm>
          <a:prstGeom prst="rect">
            <a:avLst/>
          </a:prstGeom>
          <a:noFill/>
          <a:ln>
            <a:noFill/>
          </a:ln>
        </p:spPr>
      </p:pic>
      <p:pic>
        <p:nvPicPr>
          <p:cNvPr id="22" name="Shape 109"/>
          <p:cNvPicPr preferRelativeResize="0"/>
          <p:nvPr/>
        </p:nvPicPr>
        <p:blipFill rotWithShape="1">
          <a:blip r:embed="rId14">
            <a:alphaModFix/>
          </a:blip>
          <a:srcRect t="17225"/>
          <a:stretch/>
        </p:blipFill>
        <p:spPr>
          <a:xfrm>
            <a:off x="8558019" y="17099589"/>
            <a:ext cx="3916391" cy="2512733"/>
          </a:xfrm>
          <a:prstGeom prst="rect">
            <a:avLst/>
          </a:prstGeom>
          <a:noFill/>
          <a:ln>
            <a:noFill/>
          </a:ln>
        </p:spPr>
      </p:pic>
      <p:pic>
        <p:nvPicPr>
          <p:cNvPr id="26" name="Shape 113"/>
          <p:cNvPicPr preferRelativeResize="0"/>
          <p:nvPr/>
        </p:nvPicPr>
        <p:blipFill rotWithShape="1">
          <a:blip r:embed="rId15">
            <a:alphaModFix/>
          </a:blip>
          <a:srcRect l="20842" t="22840" r="27972" b="10600"/>
          <a:stretch/>
        </p:blipFill>
        <p:spPr>
          <a:xfrm rot="5400000">
            <a:off x="9507455" y="25413406"/>
            <a:ext cx="3068249" cy="5145640"/>
          </a:xfrm>
          <a:prstGeom prst="rect">
            <a:avLst/>
          </a:prstGeom>
          <a:noFill/>
          <a:ln>
            <a:noFill/>
          </a:ln>
        </p:spPr>
      </p:pic>
      <p:sp>
        <p:nvSpPr>
          <p:cNvPr id="28" name="Shape 115"/>
          <p:cNvSpPr txBox="1"/>
          <p:nvPr/>
        </p:nvSpPr>
        <p:spPr>
          <a:xfrm>
            <a:off x="1092312" y="6071307"/>
            <a:ext cx="13738072" cy="5882208"/>
          </a:xfrm>
          <a:prstGeom prst="rect">
            <a:avLst/>
          </a:prstGeom>
          <a:noFill/>
          <a:ln>
            <a:noFill/>
          </a:ln>
        </p:spPr>
        <p:txBody>
          <a:bodyPr lIns="121900" tIns="60925" rIns="121900" bIns="60925" anchor="t" anchorCtr="0">
            <a:noAutofit/>
          </a:bodyPr>
          <a:lstStyle/>
          <a:p>
            <a:pPr>
              <a:buClr>
                <a:schemeClr val="dk1"/>
              </a:buClr>
              <a:buSzPct val="25000"/>
            </a:pPr>
            <a:r>
              <a:rPr lang="en-US" sz="3000" dirty="0">
                <a:solidFill>
                  <a:schemeClr val="dk1"/>
                </a:solidFill>
                <a:latin typeface="Times"/>
                <a:ea typeface="Times"/>
                <a:cs typeface="Times"/>
                <a:sym typeface="Times"/>
              </a:rPr>
              <a:t>The purpose of this study was to examine the eelgrass isopod </a:t>
            </a:r>
            <a:r>
              <a:rPr lang="en-US" sz="3000" i="1" dirty="0" err="1">
                <a:solidFill>
                  <a:schemeClr val="dk1"/>
                </a:solidFill>
                <a:latin typeface="Times"/>
                <a:ea typeface="Times"/>
                <a:cs typeface="Times"/>
                <a:sym typeface="Times"/>
              </a:rPr>
              <a:t>Pentidotea</a:t>
            </a:r>
            <a:r>
              <a:rPr lang="en-US" sz="3000" i="1" dirty="0">
                <a:solidFill>
                  <a:schemeClr val="dk1"/>
                </a:solidFill>
                <a:latin typeface="Times"/>
                <a:ea typeface="Times"/>
                <a:cs typeface="Times"/>
                <a:sym typeface="Times"/>
              </a:rPr>
              <a:t> </a:t>
            </a:r>
            <a:r>
              <a:rPr lang="en-US" sz="3000" i="1" dirty="0" err="1">
                <a:solidFill>
                  <a:schemeClr val="dk1"/>
                </a:solidFill>
                <a:latin typeface="Times"/>
                <a:ea typeface="Times"/>
                <a:cs typeface="Times"/>
                <a:sym typeface="Times"/>
              </a:rPr>
              <a:t>resecata</a:t>
            </a:r>
            <a:r>
              <a:rPr lang="en-US" sz="3000" dirty="0">
                <a:solidFill>
                  <a:schemeClr val="dk1"/>
                </a:solidFill>
                <a:latin typeface="Times"/>
                <a:ea typeface="Times"/>
                <a:cs typeface="Times"/>
                <a:sym typeface="Times"/>
              </a:rPr>
              <a:t> population throughout the summer to identify trends </a:t>
            </a:r>
            <a:r>
              <a:rPr lang="en-US" sz="3000" dirty="0" smtClean="0">
                <a:solidFill>
                  <a:schemeClr val="dk1"/>
                </a:solidFill>
                <a:latin typeface="Times"/>
                <a:ea typeface="Times"/>
                <a:cs typeface="Times"/>
                <a:sym typeface="Times"/>
              </a:rPr>
              <a:t>which may explain </a:t>
            </a:r>
            <a:r>
              <a:rPr lang="en-US" sz="3000" dirty="0">
                <a:solidFill>
                  <a:schemeClr val="dk1"/>
                </a:solidFill>
                <a:latin typeface="Times"/>
                <a:ea typeface="Times"/>
                <a:cs typeface="Times"/>
                <a:sym typeface="Times"/>
              </a:rPr>
              <a:t>their winter disappearance. </a:t>
            </a:r>
            <a:r>
              <a:rPr lang="en-US" sz="3000" dirty="0" smtClean="0">
                <a:solidFill>
                  <a:schemeClr val="dk1"/>
                </a:solidFill>
                <a:latin typeface="Times"/>
                <a:ea typeface="Times"/>
                <a:cs typeface="Times"/>
                <a:sym typeface="Times"/>
              </a:rPr>
              <a:t>Population data were</a:t>
            </a:r>
            <a:r>
              <a:rPr lang="en-US" sz="3000" dirty="0">
                <a:solidFill>
                  <a:schemeClr val="dk1"/>
                </a:solidFill>
                <a:latin typeface="Times"/>
                <a:ea typeface="Times"/>
                <a:cs typeface="Times"/>
                <a:sym typeface="Times"/>
              </a:rPr>
              <a:t> collected periodically during the summer of </a:t>
            </a:r>
            <a:r>
              <a:rPr lang="en-US" sz="3000" dirty="0" smtClean="0">
                <a:solidFill>
                  <a:schemeClr val="dk1"/>
                </a:solidFill>
                <a:latin typeface="Times"/>
                <a:ea typeface="Times"/>
                <a:cs typeface="Times"/>
                <a:sym typeface="Times"/>
              </a:rPr>
              <a:t>2016 at the Padilla Bay National Estuarine Research Reserve;</a:t>
            </a:r>
            <a:r>
              <a:rPr lang="en-US" sz="3000" dirty="0">
                <a:solidFill>
                  <a:schemeClr val="dk1"/>
                </a:solidFill>
                <a:latin typeface="Times"/>
                <a:ea typeface="Times"/>
                <a:cs typeface="Times"/>
                <a:sym typeface="Times"/>
              </a:rPr>
              <a:t> </a:t>
            </a:r>
            <a:r>
              <a:rPr lang="en-US" sz="3000" dirty="0" smtClean="0">
                <a:solidFill>
                  <a:schemeClr val="dk1"/>
                </a:solidFill>
                <a:latin typeface="Times"/>
                <a:ea typeface="Times"/>
                <a:cs typeface="Times"/>
                <a:sym typeface="Times"/>
              </a:rPr>
              <a:t>580 </a:t>
            </a:r>
            <a:r>
              <a:rPr lang="en-US" sz="3000" dirty="0">
                <a:solidFill>
                  <a:schemeClr val="dk1"/>
                </a:solidFill>
                <a:latin typeface="Times"/>
                <a:ea typeface="Times"/>
                <a:cs typeface="Times"/>
                <a:sym typeface="Times"/>
              </a:rPr>
              <a:t>individuals were caught in the eelgrass, measured, and returned. Our data show that the population has a multimodal distribution </a:t>
            </a:r>
            <a:r>
              <a:rPr lang="en-US" sz="3000" dirty="0" smtClean="0">
                <a:solidFill>
                  <a:schemeClr val="dk1"/>
                </a:solidFill>
                <a:latin typeface="Times"/>
                <a:ea typeface="Times"/>
                <a:cs typeface="Times"/>
                <a:sym typeface="Times"/>
              </a:rPr>
              <a:t>of body size which </a:t>
            </a:r>
            <a:r>
              <a:rPr lang="en-US" sz="3000" dirty="0">
                <a:solidFill>
                  <a:schemeClr val="dk1"/>
                </a:solidFill>
                <a:latin typeface="Times"/>
                <a:ea typeface="Times"/>
                <a:cs typeface="Times"/>
                <a:sym typeface="Times"/>
              </a:rPr>
              <a:t>suggests the presence of multiple instars throughout the summer. They do not appear to have a terminal molt. Individuals of all sizes can be found throughout the summer, but not in the same ratios. The largest individuals were rarely found in the late summer when the population </a:t>
            </a:r>
            <a:r>
              <a:rPr lang="en-US" sz="3000" dirty="0" smtClean="0">
                <a:solidFill>
                  <a:schemeClr val="dk1"/>
                </a:solidFill>
                <a:latin typeface="Times"/>
                <a:ea typeface="Times"/>
                <a:cs typeface="Times"/>
                <a:sym typeface="Times"/>
              </a:rPr>
              <a:t>began </a:t>
            </a:r>
            <a:r>
              <a:rPr lang="en-US" sz="3000" dirty="0">
                <a:solidFill>
                  <a:schemeClr val="dk1"/>
                </a:solidFill>
                <a:latin typeface="Times"/>
                <a:ea typeface="Times"/>
                <a:cs typeface="Times"/>
                <a:sym typeface="Times"/>
              </a:rPr>
              <a:t>to decline. Individuals appeared healthy and active throughout the summer. These results suggest that the disappearance </a:t>
            </a:r>
            <a:r>
              <a:rPr lang="en-US" sz="3000" dirty="0" smtClean="0">
                <a:solidFill>
                  <a:schemeClr val="dk1"/>
                </a:solidFill>
                <a:latin typeface="Times"/>
                <a:ea typeface="Times"/>
                <a:cs typeface="Times"/>
                <a:sym typeface="Times"/>
              </a:rPr>
              <a:t>of the </a:t>
            </a:r>
            <a:r>
              <a:rPr lang="en-US" sz="3000" dirty="0" err="1" smtClean="0">
                <a:solidFill>
                  <a:schemeClr val="dk1"/>
                </a:solidFill>
                <a:latin typeface="Times"/>
                <a:ea typeface="Times"/>
                <a:cs typeface="Times"/>
                <a:sym typeface="Times"/>
              </a:rPr>
              <a:t>isopodsis</a:t>
            </a:r>
            <a:r>
              <a:rPr lang="en-US" sz="3000" dirty="0" smtClean="0">
                <a:solidFill>
                  <a:schemeClr val="dk1"/>
                </a:solidFill>
                <a:latin typeface="Times"/>
                <a:ea typeface="Times"/>
                <a:cs typeface="Times"/>
                <a:sym typeface="Times"/>
              </a:rPr>
              <a:t> </a:t>
            </a:r>
            <a:r>
              <a:rPr lang="en-US" sz="3000" dirty="0">
                <a:solidFill>
                  <a:schemeClr val="dk1"/>
                </a:solidFill>
                <a:latin typeface="Times"/>
                <a:ea typeface="Times"/>
                <a:cs typeface="Times"/>
                <a:sym typeface="Times"/>
              </a:rPr>
              <a:t>not due to mass death or dormancy in Padilla Bay, but may be due to migration.</a:t>
            </a:r>
          </a:p>
        </p:txBody>
      </p:sp>
      <p:sp>
        <p:nvSpPr>
          <p:cNvPr id="29" name="Shape 116"/>
          <p:cNvSpPr txBox="1"/>
          <p:nvPr/>
        </p:nvSpPr>
        <p:spPr>
          <a:xfrm>
            <a:off x="1092312" y="12968576"/>
            <a:ext cx="13738072" cy="3689949"/>
          </a:xfrm>
          <a:prstGeom prst="rect">
            <a:avLst/>
          </a:prstGeom>
          <a:noFill/>
          <a:ln>
            <a:noFill/>
          </a:ln>
        </p:spPr>
        <p:txBody>
          <a:bodyPr lIns="121900" tIns="60925" rIns="121900" bIns="60925" anchor="t" anchorCtr="0">
            <a:noAutofit/>
          </a:bodyPr>
          <a:lstStyle/>
          <a:p>
            <a:pPr>
              <a:buClr>
                <a:srgbClr val="000000"/>
              </a:buClr>
              <a:buSzPct val="25000"/>
              <a:buFont typeface="Times"/>
              <a:buNone/>
            </a:pPr>
            <a:r>
              <a:rPr lang="en-US" sz="3000" dirty="0">
                <a:solidFill>
                  <a:srgbClr val="000000"/>
                </a:solidFill>
                <a:latin typeface="Times"/>
                <a:ea typeface="Times"/>
                <a:cs typeface="Times"/>
                <a:sym typeface="Times"/>
              </a:rPr>
              <a:t>The marine isopod</a:t>
            </a:r>
            <a:r>
              <a:rPr lang="en-US" sz="3000" i="1" dirty="0">
                <a:solidFill>
                  <a:srgbClr val="000000"/>
                </a:solidFill>
                <a:latin typeface="Times"/>
                <a:ea typeface="Times"/>
                <a:cs typeface="Times"/>
                <a:sym typeface="Times"/>
              </a:rPr>
              <a:t> </a:t>
            </a:r>
            <a:r>
              <a:rPr lang="en-US" sz="3000" i="1" dirty="0" err="1">
                <a:solidFill>
                  <a:srgbClr val="000000"/>
                </a:solidFill>
                <a:latin typeface="Times"/>
                <a:ea typeface="Times"/>
                <a:cs typeface="Times"/>
                <a:sym typeface="Times"/>
              </a:rPr>
              <a:t>Pentidotea</a:t>
            </a:r>
            <a:r>
              <a:rPr lang="en-US" sz="3000" i="1" dirty="0">
                <a:solidFill>
                  <a:srgbClr val="000000"/>
                </a:solidFill>
                <a:latin typeface="Times"/>
                <a:ea typeface="Times"/>
                <a:cs typeface="Times"/>
                <a:sym typeface="Times"/>
              </a:rPr>
              <a:t> </a:t>
            </a:r>
            <a:r>
              <a:rPr lang="en-US" sz="3000" i="1" dirty="0" err="1">
                <a:solidFill>
                  <a:srgbClr val="000000"/>
                </a:solidFill>
                <a:latin typeface="Times"/>
                <a:ea typeface="Times"/>
                <a:cs typeface="Times"/>
                <a:sym typeface="Times"/>
              </a:rPr>
              <a:t>resecata</a:t>
            </a:r>
            <a:r>
              <a:rPr lang="en-US" sz="3000" dirty="0">
                <a:solidFill>
                  <a:srgbClr val="000000"/>
                </a:solidFill>
                <a:latin typeface="Times"/>
                <a:ea typeface="Times"/>
                <a:cs typeface="Times"/>
                <a:sym typeface="Times"/>
              </a:rPr>
              <a:t> (Figure 1</a:t>
            </a:r>
            <a:r>
              <a:rPr lang="en-US" sz="3000" i="1" dirty="0">
                <a:solidFill>
                  <a:srgbClr val="000000"/>
                </a:solidFill>
                <a:latin typeface="Times"/>
                <a:ea typeface="Times"/>
                <a:cs typeface="Times"/>
                <a:sym typeface="Times"/>
              </a:rPr>
              <a:t>) </a:t>
            </a:r>
            <a:r>
              <a:rPr lang="en-US" sz="3000" dirty="0">
                <a:solidFill>
                  <a:srgbClr val="000000"/>
                </a:solidFill>
                <a:latin typeface="Times"/>
                <a:ea typeface="Times"/>
                <a:cs typeface="Times"/>
                <a:sym typeface="Times"/>
              </a:rPr>
              <a:t>is usually bright green in color and blends in well with its preferred habitat and food source, </a:t>
            </a:r>
            <a:r>
              <a:rPr lang="en-US" sz="3000" i="1" dirty="0" err="1">
                <a:solidFill>
                  <a:srgbClr val="000000"/>
                </a:solidFill>
                <a:latin typeface="Times"/>
                <a:ea typeface="Times"/>
                <a:cs typeface="Times"/>
                <a:sym typeface="Times"/>
              </a:rPr>
              <a:t>Zostera</a:t>
            </a:r>
            <a:r>
              <a:rPr lang="en-US" sz="3000" i="1" dirty="0">
                <a:solidFill>
                  <a:srgbClr val="000000"/>
                </a:solidFill>
                <a:latin typeface="Times"/>
                <a:ea typeface="Times"/>
                <a:cs typeface="Times"/>
                <a:sym typeface="Times"/>
              </a:rPr>
              <a:t> marina </a:t>
            </a:r>
            <a:r>
              <a:rPr lang="en-US" sz="3000" dirty="0">
                <a:solidFill>
                  <a:srgbClr val="000000"/>
                </a:solidFill>
                <a:latin typeface="Times"/>
                <a:ea typeface="Times"/>
                <a:cs typeface="Times"/>
                <a:sym typeface="Times"/>
              </a:rPr>
              <a:t>eelgrass, in Padilla Bay, WA. </a:t>
            </a:r>
            <a:r>
              <a:rPr lang="en-US" sz="3000" i="1" dirty="0">
                <a:solidFill>
                  <a:srgbClr val="000000"/>
                </a:solidFill>
                <a:latin typeface="Times"/>
                <a:ea typeface="Times"/>
                <a:cs typeface="Times"/>
                <a:sym typeface="Times"/>
              </a:rPr>
              <a:t>P. </a:t>
            </a:r>
            <a:r>
              <a:rPr lang="en-US" sz="3000" i="1" dirty="0" err="1">
                <a:solidFill>
                  <a:srgbClr val="000000"/>
                </a:solidFill>
                <a:latin typeface="Times"/>
                <a:ea typeface="Times"/>
                <a:cs typeface="Times"/>
                <a:sym typeface="Times"/>
              </a:rPr>
              <a:t>resecata</a:t>
            </a:r>
            <a:r>
              <a:rPr lang="en-US" sz="3000" i="1" dirty="0">
                <a:solidFill>
                  <a:srgbClr val="000000"/>
                </a:solidFill>
                <a:latin typeface="Times"/>
                <a:ea typeface="Times"/>
                <a:cs typeface="Times"/>
                <a:sym typeface="Times"/>
              </a:rPr>
              <a:t> </a:t>
            </a:r>
            <a:r>
              <a:rPr lang="en-US" sz="3000" dirty="0">
                <a:solidFill>
                  <a:srgbClr val="000000"/>
                </a:solidFill>
                <a:latin typeface="Times"/>
                <a:ea typeface="Times"/>
                <a:cs typeface="Times"/>
                <a:sym typeface="Times"/>
              </a:rPr>
              <a:t>grows by molting and can be identified by their unique concave </a:t>
            </a:r>
            <a:r>
              <a:rPr lang="en-US" sz="3000" dirty="0" err="1">
                <a:solidFill>
                  <a:srgbClr val="000000"/>
                </a:solidFill>
                <a:latin typeface="Times"/>
                <a:ea typeface="Times"/>
                <a:cs typeface="Times"/>
                <a:sym typeface="Times"/>
              </a:rPr>
              <a:t>pleotelson</a:t>
            </a:r>
            <a:r>
              <a:rPr lang="en-US" sz="3000" dirty="0">
                <a:solidFill>
                  <a:srgbClr val="000000"/>
                </a:solidFill>
                <a:latin typeface="Times"/>
                <a:ea typeface="Times"/>
                <a:cs typeface="Times"/>
                <a:sym typeface="Times"/>
              </a:rPr>
              <a:t>. Strangely, </a:t>
            </a:r>
            <a:r>
              <a:rPr lang="en-US" sz="3000" dirty="0" smtClean="0">
                <a:solidFill>
                  <a:srgbClr val="000000"/>
                </a:solidFill>
                <a:latin typeface="Times"/>
                <a:ea typeface="Times"/>
                <a:cs typeface="Times"/>
                <a:sym typeface="Times"/>
              </a:rPr>
              <a:t>no individuals are found </a:t>
            </a:r>
            <a:r>
              <a:rPr lang="en-US" sz="3000" dirty="0">
                <a:solidFill>
                  <a:srgbClr val="000000"/>
                </a:solidFill>
                <a:latin typeface="Times"/>
                <a:ea typeface="Times"/>
                <a:cs typeface="Times"/>
                <a:sym typeface="Times"/>
              </a:rPr>
              <a:t>for most of the year but are abundant on the eelgrass from late June to mid-August. Their numbers start to decline in late August, and eventually they completely disappear. The purpose of this study was to examine the </a:t>
            </a:r>
            <a:r>
              <a:rPr lang="en-US" sz="3000" i="1" dirty="0">
                <a:solidFill>
                  <a:srgbClr val="000000"/>
                </a:solidFill>
                <a:latin typeface="Times"/>
                <a:ea typeface="Times"/>
                <a:cs typeface="Times"/>
                <a:sym typeface="Times"/>
              </a:rPr>
              <a:t>P. </a:t>
            </a:r>
            <a:r>
              <a:rPr lang="en-US" sz="3000" i="1" dirty="0" err="1">
                <a:solidFill>
                  <a:srgbClr val="000000"/>
                </a:solidFill>
                <a:latin typeface="Times"/>
                <a:ea typeface="Times"/>
                <a:cs typeface="Times"/>
                <a:sym typeface="Times"/>
              </a:rPr>
              <a:t>resecata</a:t>
            </a:r>
            <a:r>
              <a:rPr lang="en-US" sz="3000" dirty="0">
                <a:solidFill>
                  <a:srgbClr val="000000"/>
                </a:solidFill>
                <a:latin typeface="Times"/>
                <a:ea typeface="Times"/>
                <a:cs typeface="Times"/>
                <a:sym typeface="Times"/>
              </a:rPr>
              <a:t> population throughout the summer to identify trends </a:t>
            </a:r>
            <a:r>
              <a:rPr lang="en-US" sz="3000" dirty="0" smtClean="0">
                <a:solidFill>
                  <a:srgbClr val="000000"/>
                </a:solidFill>
                <a:latin typeface="Times"/>
                <a:ea typeface="Times"/>
                <a:cs typeface="Times"/>
                <a:sym typeface="Times"/>
              </a:rPr>
              <a:t>which may explain </a:t>
            </a:r>
            <a:r>
              <a:rPr lang="en-US" sz="3000" dirty="0">
                <a:solidFill>
                  <a:srgbClr val="000000"/>
                </a:solidFill>
                <a:latin typeface="Times"/>
                <a:ea typeface="Times"/>
                <a:cs typeface="Times"/>
                <a:sym typeface="Times"/>
              </a:rPr>
              <a:t>their winter disappearance.</a:t>
            </a:r>
          </a:p>
        </p:txBody>
      </p:sp>
      <p:sp>
        <p:nvSpPr>
          <p:cNvPr id="30" name="Shape 117"/>
          <p:cNvSpPr txBox="1"/>
          <p:nvPr/>
        </p:nvSpPr>
        <p:spPr>
          <a:xfrm>
            <a:off x="1105676" y="22897893"/>
            <a:ext cx="13687384" cy="2589341"/>
          </a:xfrm>
          <a:prstGeom prst="rect">
            <a:avLst/>
          </a:prstGeom>
          <a:noFill/>
          <a:ln>
            <a:noFill/>
          </a:ln>
        </p:spPr>
        <p:txBody>
          <a:bodyPr lIns="121900" tIns="60925" rIns="121900" bIns="60925" anchor="t" anchorCtr="0">
            <a:noAutofit/>
          </a:bodyPr>
          <a:lstStyle/>
          <a:p>
            <a:pPr>
              <a:buClr>
                <a:schemeClr val="dk1"/>
              </a:buClr>
              <a:buSzPct val="25000"/>
              <a:buFont typeface="Times"/>
              <a:buNone/>
            </a:pPr>
            <a:r>
              <a:rPr lang="en-US" sz="3000" dirty="0">
                <a:solidFill>
                  <a:schemeClr val="dk1"/>
                </a:solidFill>
                <a:latin typeface="Times"/>
                <a:ea typeface="Times"/>
                <a:cs typeface="Times"/>
                <a:sym typeface="Times"/>
              </a:rPr>
              <a:t>During June to August </a:t>
            </a:r>
            <a:r>
              <a:rPr lang="en-US" sz="3000" dirty="0" smtClean="0">
                <a:solidFill>
                  <a:schemeClr val="dk1"/>
                </a:solidFill>
                <a:latin typeface="Times"/>
                <a:ea typeface="Times"/>
                <a:cs typeface="Times"/>
                <a:sym typeface="Times"/>
              </a:rPr>
              <a:t>2016 </a:t>
            </a:r>
            <a:r>
              <a:rPr lang="en-US" sz="3000" dirty="0">
                <a:solidFill>
                  <a:schemeClr val="dk1"/>
                </a:solidFill>
                <a:latin typeface="Times"/>
                <a:ea typeface="Times"/>
                <a:cs typeface="Times"/>
                <a:sym typeface="Times"/>
              </a:rPr>
              <a:t>580 </a:t>
            </a:r>
            <a:r>
              <a:rPr lang="en-US" sz="3000" i="1" dirty="0" err="1">
                <a:solidFill>
                  <a:schemeClr val="dk1"/>
                </a:solidFill>
                <a:latin typeface="Times"/>
                <a:ea typeface="Times"/>
                <a:cs typeface="Times"/>
                <a:sym typeface="Times"/>
              </a:rPr>
              <a:t>Pentidotea</a:t>
            </a:r>
            <a:r>
              <a:rPr lang="en-US" sz="3000" i="1" dirty="0">
                <a:solidFill>
                  <a:schemeClr val="dk1"/>
                </a:solidFill>
                <a:latin typeface="Times"/>
                <a:ea typeface="Times"/>
                <a:cs typeface="Times"/>
                <a:sym typeface="Times"/>
              </a:rPr>
              <a:t> </a:t>
            </a:r>
            <a:r>
              <a:rPr lang="en-US" sz="3000" i="1" dirty="0" err="1">
                <a:solidFill>
                  <a:schemeClr val="dk1"/>
                </a:solidFill>
                <a:latin typeface="Times"/>
                <a:ea typeface="Times"/>
                <a:cs typeface="Times"/>
                <a:sym typeface="Times"/>
              </a:rPr>
              <a:t>resecata</a:t>
            </a:r>
            <a:r>
              <a:rPr lang="en-US" sz="3000" i="1" dirty="0">
                <a:solidFill>
                  <a:schemeClr val="dk1"/>
                </a:solidFill>
                <a:latin typeface="Times"/>
                <a:ea typeface="Times"/>
                <a:cs typeface="Times"/>
                <a:sym typeface="Times"/>
              </a:rPr>
              <a:t> </a:t>
            </a:r>
            <a:r>
              <a:rPr lang="en-US" sz="3000" dirty="0">
                <a:solidFill>
                  <a:schemeClr val="dk1"/>
                </a:solidFill>
                <a:latin typeface="Times"/>
                <a:ea typeface="Times"/>
                <a:cs typeface="Times"/>
                <a:sym typeface="Times"/>
              </a:rPr>
              <a:t>individuals from all size classes present were retrieved from shallow </a:t>
            </a:r>
            <a:r>
              <a:rPr lang="en-US" sz="3000" i="1" dirty="0">
                <a:solidFill>
                  <a:schemeClr val="dk1"/>
                </a:solidFill>
                <a:latin typeface="Times"/>
                <a:ea typeface="Times"/>
                <a:cs typeface="Times"/>
                <a:sym typeface="Times"/>
              </a:rPr>
              <a:t>Z. marina </a:t>
            </a:r>
            <a:r>
              <a:rPr lang="en-US" sz="3000" dirty="0">
                <a:solidFill>
                  <a:schemeClr val="dk1"/>
                </a:solidFill>
                <a:latin typeface="Times"/>
                <a:ea typeface="Times"/>
                <a:cs typeface="Times"/>
                <a:sym typeface="Times"/>
              </a:rPr>
              <a:t>beds in Padilla Bay (March Point area) near Anacortes, Washington. Animals were collected by wading and hand net netting at low tide or by towing a plankton net behind a boat at high tide.  Specimens were transferred to running seawater tanks at Rosario Beach Marine Laboratory (RBML) (Figure 2), where they were counted, </a:t>
            </a:r>
            <a:r>
              <a:rPr lang="en-US" sz="3000" dirty="0" smtClean="0">
                <a:solidFill>
                  <a:schemeClr val="dk1"/>
                </a:solidFill>
                <a:latin typeface="Times"/>
                <a:ea typeface="Times"/>
                <a:cs typeface="Times"/>
                <a:sym typeface="Times"/>
              </a:rPr>
              <a:t>length was measured</a:t>
            </a:r>
            <a:r>
              <a:rPr lang="en-US" sz="3000" dirty="0">
                <a:solidFill>
                  <a:schemeClr val="dk1"/>
                </a:solidFill>
                <a:latin typeface="Times"/>
                <a:ea typeface="Times"/>
                <a:cs typeface="Times"/>
                <a:sym typeface="Times"/>
              </a:rPr>
              <a:t>, and their sex and stripe color </a:t>
            </a:r>
            <a:r>
              <a:rPr lang="en-US" sz="3000" dirty="0" smtClean="0">
                <a:solidFill>
                  <a:schemeClr val="dk1"/>
                </a:solidFill>
                <a:latin typeface="Times"/>
                <a:ea typeface="Times"/>
                <a:cs typeface="Times"/>
                <a:sym typeface="Times"/>
              </a:rPr>
              <a:t>noted </a:t>
            </a:r>
            <a:r>
              <a:rPr lang="en-US" sz="3000" dirty="0">
                <a:solidFill>
                  <a:schemeClr val="dk1"/>
                </a:solidFill>
                <a:latin typeface="Times"/>
                <a:ea typeface="Times"/>
                <a:cs typeface="Times"/>
                <a:sym typeface="Times"/>
              </a:rPr>
              <a:t>shortly after capture (Figure 3). </a:t>
            </a:r>
          </a:p>
        </p:txBody>
      </p:sp>
      <p:sp>
        <p:nvSpPr>
          <p:cNvPr id="31" name="Shape 118"/>
          <p:cNvSpPr txBox="1"/>
          <p:nvPr/>
        </p:nvSpPr>
        <p:spPr>
          <a:xfrm>
            <a:off x="15378500" y="6057776"/>
            <a:ext cx="27432000" cy="3823575"/>
          </a:xfrm>
          <a:prstGeom prst="rect">
            <a:avLst/>
          </a:prstGeom>
          <a:noFill/>
          <a:ln>
            <a:noFill/>
          </a:ln>
        </p:spPr>
        <p:txBody>
          <a:bodyPr lIns="121900" tIns="60925" rIns="121900" bIns="60925" anchor="t" anchorCtr="0">
            <a:noAutofit/>
          </a:bodyPr>
          <a:lstStyle/>
          <a:p>
            <a:pPr>
              <a:buClr>
                <a:schemeClr val="dk1"/>
              </a:buClr>
              <a:buSzPct val="25000"/>
              <a:buFont typeface="Times"/>
              <a:buNone/>
            </a:pPr>
            <a:r>
              <a:rPr lang="en-US" sz="3000" dirty="0">
                <a:solidFill>
                  <a:schemeClr val="dk1"/>
                </a:solidFill>
                <a:latin typeface="Times"/>
                <a:ea typeface="Times"/>
                <a:cs typeface="Times"/>
                <a:sym typeface="Times"/>
              </a:rPr>
              <a:t>We found individuals of all size classes </a:t>
            </a:r>
            <a:r>
              <a:rPr lang="en-US" sz="3000" dirty="0" smtClean="0">
                <a:solidFill>
                  <a:schemeClr val="dk1"/>
                </a:solidFill>
                <a:latin typeface="Times"/>
                <a:ea typeface="Times"/>
                <a:cs typeface="Times"/>
                <a:sym typeface="Times"/>
              </a:rPr>
              <a:t>during </a:t>
            </a:r>
            <a:r>
              <a:rPr lang="en-US" sz="3000" dirty="0">
                <a:solidFill>
                  <a:schemeClr val="dk1"/>
                </a:solidFill>
                <a:latin typeface="Times"/>
                <a:ea typeface="Times"/>
                <a:cs typeface="Times"/>
                <a:sym typeface="Times"/>
              </a:rPr>
              <a:t>every collection period throughout the summer (Figure 8</a:t>
            </a:r>
            <a:r>
              <a:rPr lang="en-US" sz="3000" dirty="0" smtClean="0">
                <a:solidFill>
                  <a:schemeClr val="dk1"/>
                </a:solidFill>
                <a:latin typeface="Times"/>
                <a:ea typeface="Times"/>
                <a:cs typeface="Times"/>
                <a:sym typeface="Times"/>
              </a:rPr>
              <a:t>).  </a:t>
            </a:r>
            <a:r>
              <a:rPr lang="en-US" sz="3000" dirty="0">
                <a:solidFill>
                  <a:schemeClr val="dk1"/>
                </a:solidFill>
                <a:latin typeface="Times"/>
                <a:ea typeface="Times"/>
                <a:cs typeface="Times"/>
                <a:sym typeface="Times"/>
              </a:rPr>
              <a:t>Individuals of the population did not increase in average size throughout the summer as would be expected if they were part of a single cohort (Figure 5</a:t>
            </a:r>
            <a:r>
              <a:rPr lang="en-US" sz="3000" dirty="0" smtClean="0">
                <a:solidFill>
                  <a:schemeClr val="dk1"/>
                </a:solidFill>
                <a:latin typeface="Times"/>
                <a:ea typeface="Times"/>
                <a:cs typeface="Times"/>
                <a:sym typeface="Times"/>
              </a:rPr>
              <a:t>), </a:t>
            </a:r>
            <a:r>
              <a:rPr lang="en-US" sz="3000" dirty="0">
                <a:solidFill>
                  <a:schemeClr val="dk1"/>
                </a:solidFill>
                <a:latin typeface="Times"/>
                <a:ea typeface="Times"/>
                <a:cs typeface="Times"/>
                <a:sym typeface="Times"/>
              </a:rPr>
              <a:t>and the largest individuals were present all summer long (Figure </a:t>
            </a:r>
            <a:r>
              <a:rPr lang="en-US" sz="3000" dirty="0" smtClean="0">
                <a:solidFill>
                  <a:schemeClr val="dk1"/>
                </a:solidFill>
                <a:latin typeface="Times"/>
                <a:ea typeface="Times"/>
                <a:cs typeface="Times"/>
                <a:sym typeface="Times"/>
              </a:rPr>
              <a:t>9).  </a:t>
            </a:r>
            <a:r>
              <a:rPr lang="en-US" sz="3000" dirty="0">
                <a:solidFill>
                  <a:schemeClr val="dk1"/>
                </a:solidFill>
                <a:latin typeface="Times"/>
                <a:ea typeface="Times"/>
                <a:cs typeface="Times"/>
                <a:sym typeface="Times"/>
              </a:rPr>
              <a:t>Furthermore, many male individuals in the population exceeded the maximum length of 4 cm reported in the literature for the species (</a:t>
            </a:r>
            <a:r>
              <a:rPr lang="en-US" sz="3000" dirty="0" err="1">
                <a:solidFill>
                  <a:schemeClr val="dk1"/>
                </a:solidFill>
                <a:latin typeface="Times"/>
                <a:ea typeface="Times"/>
                <a:cs typeface="Times"/>
                <a:sym typeface="Times"/>
              </a:rPr>
              <a:t>Kozloff</a:t>
            </a:r>
            <a:r>
              <a:rPr lang="en-US" sz="3000" dirty="0">
                <a:solidFill>
                  <a:schemeClr val="dk1"/>
                </a:solidFill>
                <a:latin typeface="Times"/>
                <a:ea typeface="Times"/>
                <a:cs typeface="Times"/>
                <a:sym typeface="Times"/>
              </a:rPr>
              <a:t>, 1983, Lamb &amp; </a:t>
            </a:r>
            <a:r>
              <a:rPr lang="en-US" sz="3000" dirty="0" err="1">
                <a:solidFill>
                  <a:schemeClr val="dk1"/>
                </a:solidFill>
                <a:latin typeface="Times"/>
                <a:ea typeface="Times"/>
                <a:cs typeface="Times"/>
                <a:sym typeface="Times"/>
              </a:rPr>
              <a:t>Hanby</a:t>
            </a:r>
            <a:r>
              <a:rPr lang="en-US" sz="3000" dirty="0">
                <a:solidFill>
                  <a:schemeClr val="dk1"/>
                </a:solidFill>
                <a:latin typeface="Times"/>
                <a:ea typeface="Times"/>
                <a:cs typeface="Times"/>
                <a:sym typeface="Times"/>
              </a:rPr>
              <a:t>, 2005).  The population structure exhibited many size peaks (Figure </a:t>
            </a:r>
            <a:r>
              <a:rPr lang="en-US" sz="3000" dirty="0" smtClean="0">
                <a:solidFill>
                  <a:schemeClr val="dk1"/>
                </a:solidFill>
                <a:latin typeface="Times"/>
                <a:ea typeface="Times"/>
                <a:cs typeface="Times"/>
                <a:sym typeface="Times"/>
              </a:rPr>
              <a:t>6), </a:t>
            </a:r>
            <a:r>
              <a:rPr lang="en-US" sz="3000" dirty="0">
                <a:solidFill>
                  <a:schemeClr val="dk1"/>
                </a:solidFill>
                <a:latin typeface="Times"/>
                <a:ea typeface="Times"/>
                <a:cs typeface="Times"/>
                <a:sym typeface="Times"/>
              </a:rPr>
              <a:t>suggesting the presence of multiple instars.  </a:t>
            </a:r>
            <a:r>
              <a:rPr lang="en-US" sz="3000" dirty="0" smtClean="0">
                <a:solidFill>
                  <a:schemeClr val="dk1"/>
                </a:solidFill>
                <a:latin typeface="Times"/>
                <a:ea typeface="Times"/>
                <a:cs typeface="Times"/>
                <a:sym typeface="Times"/>
              </a:rPr>
              <a:t>Separating </a:t>
            </a:r>
            <a:r>
              <a:rPr lang="en-US" sz="3000" dirty="0">
                <a:solidFill>
                  <a:schemeClr val="dk1"/>
                </a:solidFill>
                <a:latin typeface="Times"/>
                <a:ea typeface="Times"/>
                <a:cs typeface="Times"/>
                <a:sym typeface="Times"/>
              </a:rPr>
              <a:t>the population by sex </a:t>
            </a:r>
            <a:r>
              <a:rPr lang="en-US" sz="3000" dirty="0" smtClean="0">
                <a:solidFill>
                  <a:schemeClr val="dk1"/>
                </a:solidFill>
                <a:latin typeface="Times"/>
                <a:ea typeface="Times"/>
                <a:cs typeface="Times"/>
                <a:sym typeface="Times"/>
              </a:rPr>
              <a:t>revealed </a:t>
            </a:r>
            <a:r>
              <a:rPr lang="en-US" sz="3000" dirty="0">
                <a:solidFill>
                  <a:schemeClr val="dk1"/>
                </a:solidFill>
                <a:latin typeface="Times"/>
                <a:ea typeface="Times"/>
                <a:cs typeface="Times"/>
                <a:sym typeface="Times"/>
              </a:rPr>
              <a:t>that males grow considerably larger than females </a:t>
            </a:r>
            <a:r>
              <a:rPr lang="en-US" sz="3000" dirty="0" smtClean="0">
                <a:solidFill>
                  <a:schemeClr val="dk1"/>
                </a:solidFill>
                <a:latin typeface="Times"/>
                <a:ea typeface="Times"/>
                <a:cs typeface="Times"/>
                <a:sym typeface="Times"/>
              </a:rPr>
              <a:t>do, and </a:t>
            </a:r>
            <a:r>
              <a:rPr lang="en-US" sz="3000" dirty="0">
                <a:solidFill>
                  <a:schemeClr val="dk1"/>
                </a:solidFill>
                <a:latin typeface="Times"/>
                <a:ea typeface="Times"/>
                <a:cs typeface="Times"/>
                <a:sym typeface="Times"/>
              </a:rPr>
              <a:t>that both sexes continue to molt after </a:t>
            </a:r>
            <a:r>
              <a:rPr lang="en-US" sz="3000" dirty="0" smtClean="0">
                <a:solidFill>
                  <a:schemeClr val="dk1"/>
                </a:solidFill>
                <a:latin typeface="Times"/>
                <a:ea typeface="Times"/>
                <a:cs typeface="Times"/>
                <a:sym typeface="Times"/>
              </a:rPr>
              <a:t>maturity (Figure 7).  </a:t>
            </a:r>
            <a:r>
              <a:rPr lang="en-US" sz="3000" dirty="0">
                <a:solidFill>
                  <a:schemeClr val="dk1"/>
                </a:solidFill>
                <a:latin typeface="Times"/>
                <a:ea typeface="Times"/>
                <a:cs typeface="Times"/>
                <a:sym typeface="Times"/>
              </a:rPr>
              <a:t>Adult males typically cling to adult females, holding them under their ventral side (Figure </a:t>
            </a:r>
            <a:r>
              <a:rPr lang="en-US" sz="3000" dirty="0" smtClean="0">
                <a:solidFill>
                  <a:schemeClr val="dk1"/>
                </a:solidFill>
                <a:latin typeface="Times"/>
                <a:ea typeface="Times"/>
                <a:cs typeface="Times"/>
                <a:sym typeface="Times"/>
              </a:rPr>
              <a:t>3). </a:t>
            </a:r>
            <a:r>
              <a:rPr lang="en-US" sz="3000" dirty="0">
                <a:solidFill>
                  <a:schemeClr val="dk1"/>
                </a:solidFill>
                <a:latin typeface="Times"/>
                <a:ea typeface="Times"/>
                <a:cs typeface="Times"/>
                <a:sym typeface="Times"/>
              </a:rPr>
              <a:t>Near the end of the summer the largest size classes become less common (Figure </a:t>
            </a:r>
            <a:r>
              <a:rPr lang="en-US" sz="3000" dirty="0" smtClean="0">
                <a:solidFill>
                  <a:schemeClr val="dk1"/>
                </a:solidFill>
                <a:latin typeface="Times"/>
                <a:ea typeface="Times"/>
                <a:cs typeface="Times"/>
                <a:sym typeface="Times"/>
              </a:rPr>
              <a:t>8), </a:t>
            </a:r>
            <a:r>
              <a:rPr lang="en-US" sz="3000" dirty="0">
                <a:solidFill>
                  <a:schemeClr val="dk1"/>
                </a:solidFill>
                <a:latin typeface="Times"/>
                <a:ea typeface="Times"/>
                <a:cs typeface="Times"/>
                <a:sym typeface="Times"/>
              </a:rPr>
              <a:t>then all size classes become scarce.  We hypothesize that multiple size classes colonize the eelgrass early in the summer, thrive while living there, and relocate in mid-August, starting with the larger males, to a better winter habitat – possibly deeper or farther out into the Pacific. </a:t>
            </a:r>
          </a:p>
          <a:p>
            <a:pPr>
              <a:buClr>
                <a:schemeClr val="dk1"/>
              </a:buClr>
              <a:buSzPct val="25000"/>
              <a:buFont typeface="Calibri"/>
              <a:buNone/>
            </a:pPr>
            <a:endParaRPr lang="en-US" sz="3000" dirty="0">
              <a:solidFill>
                <a:schemeClr val="dk1"/>
              </a:solidFill>
              <a:latin typeface="Calibri"/>
              <a:ea typeface="Calibri"/>
              <a:cs typeface="Calibri"/>
              <a:sym typeface="Calibri"/>
            </a:endParaRPr>
          </a:p>
        </p:txBody>
      </p:sp>
      <p:sp>
        <p:nvSpPr>
          <p:cNvPr id="32" name="Shape 119"/>
          <p:cNvSpPr txBox="1"/>
          <p:nvPr/>
        </p:nvSpPr>
        <p:spPr>
          <a:xfrm>
            <a:off x="15378500" y="23060184"/>
            <a:ext cx="27432000" cy="2893044"/>
          </a:xfrm>
          <a:prstGeom prst="rect">
            <a:avLst/>
          </a:prstGeom>
          <a:noFill/>
          <a:ln>
            <a:noFill/>
          </a:ln>
        </p:spPr>
        <p:txBody>
          <a:bodyPr lIns="121900" tIns="60925" rIns="121900" bIns="60925" anchor="t" anchorCtr="0">
            <a:noAutofit/>
          </a:bodyPr>
          <a:lstStyle/>
          <a:p>
            <a:pPr marL="609585" indent="-609585">
              <a:buClr>
                <a:schemeClr val="dk1"/>
              </a:buClr>
              <a:buSzPct val="100000"/>
              <a:buFont typeface="Noto Sans Symbols"/>
              <a:buChar char="➢"/>
            </a:pPr>
            <a:r>
              <a:rPr lang="en-US" sz="3000" dirty="0">
                <a:solidFill>
                  <a:schemeClr val="lt1"/>
                </a:solidFill>
                <a:latin typeface="Times"/>
                <a:ea typeface="Times"/>
                <a:cs typeface="Times"/>
                <a:sym typeface="Times"/>
              </a:rPr>
              <a:t> </a:t>
            </a:r>
            <a:r>
              <a:rPr lang="en-US" sz="3000" dirty="0">
                <a:solidFill>
                  <a:schemeClr val="dk1"/>
                </a:solidFill>
                <a:latin typeface="Times"/>
                <a:ea typeface="Times"/>
                <a:cs typeface="Times"/>
                <a:sym typeface="Times"/>
              </a:rPr>
              <a:t>Population structure suggests that a multi-instar population of these isopods migrates to the shallow eelgrass in early summer, then leaves in late summer. Their location for the rest of the year is </a:t>
            </a:r>
            <a:r>
              <a:rPr lang="en-US" sz="3000" dirty="0" smtClean="0">
                <a:solidFill>
                  <a:schemeClr val="dk1"/>
                </a:solidFill>
                <a:latin typeface="Times"/>
                <a:ea typeface="Times"/>
                <a:cs typeface="Times"/>
                <a:sym typeface="Times"/>
              </a:rPr>
              <a:t>unknown.</a:t>
            </a:r>
            <a:endParaRPr lang="en-US" sz="3000" dirty="0">
              <a:solidFill>
                <a:schemeClr val="dk1"/>
              </a:solidFill>
              <a:latin typeface="Times"/>
              <a:ea typeface="Times"/>
              <a:cs typeface="Times"/>
              <a:sym typeface="Times"/>
            </a:endParaRPr>
          </a:p>
          <a:p>
            <a:pPr marL="609585" indent="-609585">
              <a:buClr>
                <a:schemeClr val="dk1"/>
              </a:buClr>
              <a:buSzPct val="100000"/>
              <a:buFont typeface="Noto Sans Symbols"/>
              <a:buChar char="➢"/>
            </a:pPr>
            <a:r>
              <a:rPr lang="en-US" sz="3000" dirty="0">
                <a:solidFill>
                  <a:schemeClr val="dk1"/>
                </a:solidFill>
                <a:latin typeface="Times"/>
                <a:ea typeface="Times"/>
                <a:cs typeface="Times"/>
                <a:sym typeface="Times"/>
              </a:rPr>
              <a:t>The species grows larger than previously thought, and males grow larger than females.</a:t>
            </a:r>
          </a:p>
          <a:p>
            <a:pPr marL="609585" indent="-609585">
              <a:buClr>
                <a:schemeClr val="dk1"/>
              </a:buClr>
              <a:buSzPct val="100000"/>
              <a:buFont typeface="Noto Sans Symbols"/>
              <a:buChar char="➢"/>
            </a:pPr>
            <a:r>
              <a:rPr lang="en-US" sz="3000" dirty="0">
                <a:solidFill>
                  <a:schemeClr val="dk1"/>
                </a:solidFill>
                <a:latin typeface="Times"/>
                <a:ea typeface="Times"/>
                <a:cs typeface="Times"/>
                <a:sym typeface="Times"/>
              </a:rPr>
              <a:t>Growth, molting, and reproduction continue the entire time the population is found in the </a:t>
            </a:r>
            <a:r>
              <a:rPr lang="en-US" sz="3000" dirty="0" smtClean="0">
                <a:solidFill>
                  <a:schemeClr val="dk1"/>
                </a:solidFill>
                <a:latin typeface="Times"/>
                <a:ea typeface="Times"/>
                <a:cs typeface="Times"/>
                <a:sym typeface="Times"/>
              </a:rPr>
              <a:t>eelgrass.</a:t>
            </a:r>
            <a:endParaRPr lang="en-US" sz="3000" dirty="0">
              <a:solidFill>
                <a:schemeClr val="dk1"/>
              </a:solidFill>
              <a:latin typeface="Times"/>
              <a:ea typeface="Times"/>
              <a:cs typeface="Times"/>
              <a:sym typeface="Times"/>
            </a:endParaRPr>
          </a:p>
          <a:p>
            <a:pPr marL="609585" indent="-609585">
              <a:buClr>
                <a:schemeClr val="dk1"/>
              </a:buClr>
              <a:buSzPct val="100000"/>
              <a:buFont typeface="Noto Sans Symbols"/>
              <a:buChar char="➢"/>
            </a:pPr>
            <a:r>
              <a:rPr lang="en-US" sz="3000" dirty="0">
                <a:solidFill>
                  <a:schemeClr val="dk1"/>
                </a:solidFill>
                <a:latin typeface="Times"/>
                <a:ea typeface="Times"/>
                <a:cs typeface="Times"/>
                <a:sym typeface="Times"/>
              </a:rPr>
              <a:t>In late summer the older instars may either leave earlier or die off at a greater rate than younger </a:t>
            </a:r>
            <a:r>
              <a:rPr lang="en-US" sz="3000" dirty="0" smtClean="0">
                <a:solidFill>
                  <a:schemeClr val="dk1"/>
                </a:solidFill>
                <a:latin typeface="Times"/>
                <a:ea typeface="Times"/>
                <a:cs typeface="Times"/>
                <a:sym typeface="Times"/>
              </a:rPr>
              <a:t>instars.</a:t>
            </a:r>
            <a:endParaRPr lang="en-US" sz="3000" dirty="0">
              <a:solidFill>
                <a:schemeClr val="dk1"/>
              </a:solidFill>
              <a:latin typeface="Times"/>
              <a:ea typeface="Times"/>
              <a:cs typeface="Times"/>
              <a:sym typeface="Times"/>
            </a:endParaRPr>
          </a:p>
          <a:p>
            <a:pPr marL="609585" indent="-609585">
              <a:buClr>
                <a:schemeClr val="dk1"/>
              </a:buClr>
              <a:buSzPct val="100000"/>
              <a:buFont typeface="Noto Sans Symbols"/>
              <a:buChar char="➢"/>
            </a:pPr>
            <a:r>
              <a:rPr lang="en-US" sz="3000" dirty="0">
                <a:solidFill>
                  <a:schemeClr val="dk1"/>
                </a:solidFill>
                <a:latin typeface="Times"/>
                <a:ea typeface="Times"/>
                <a:cs typeface="Times"/>
                <a:sym typeface="Times"/>
              </a:rPr>
              <a:t>Stripe color is not determined by sex, as previously thought. </a:t>
            </a:r>
          </a:p>
        </p:txBody>
      </p:sp>
      <p:sp>
        <p:nvSpPr>
          <p:cNvPr id="33" name="Shape 120"/>
          <p:cNvSpPr/>
          <p:nvPr/>
        </p:nvSpPr>
        <p:spPr>
          <a:xfrm>
            <a:off x="15378500" y="28902632"/>
            <a:ext cx="13716000" cy="891540"/>
          </a:xfrm>
          <a:prstGeom prst="rect">
            <a:avLst/>
          </a:prstGeom>
          <a:solidFill>
            <a:schemeClr val="accent2"/>
          </a:solidFill>
          <a:ln w="57150" cap="flat" cmpd="sng">
            <a:noFill/>
            <a:prstDash val="solid"/>
            <a:miter/>
            <a:headEnd type="none" w="med" len="med"/>
            <a:tailEnd type="none" w="med" len="med"/>
          </a:ln>
        </p:spPr>
        <p:txBody>
          <a:bodyPr lIns="121900" tIns="60925" rIns="121900" bIns="60925" anchor="ctr" anchorCtr="0">
            <a:noAutofit/>
          </a:bodyPr>
          <a:lstStyle/>
          <a:p>
            <a:pPr algn="ctr">
              <a:buClr>
                <a:srgbClr val="000000"/>
              </a:buClr>
            </a:pPr>
            <a:r>
              <a:rPr lang="en-US" sz="7200" dirty="0">
                <a:solidFill>
                  <a:schemeClr val="lt1"/>
                </a:solidFill>
                <a:latin typeface="Times" charset="0"/>
                <a:ea typeface="Times" charset="0"/>
                <a:cs typeface="Times" charset="0"/>
                <a:sym typeface="Calibri"/>
              </a:rPr>
              <a:t>Acknowledgements</a:t>
            </a:r>
            <a:endParaRPr sz="7200" dirty="0">
              <a:solidFill>
                <a:schemeClr val="lt1"/>
              </a:solidFill>
              <a:latin typeface="Times" charset="0"/>
              <a:ea typeface="Times" charset="0"/>
              <a:cs typeface="Times" charset="0"/>
              <a:sym typeface="Calibri"/>
            </a:endParaRPr>
          </a:p>
        </p:txBody>
      </p:sp>
      <p:sp>
        <p:nvSpPr>
          <p:cNvPr id="34" name="Shape 121"/>
          <p:cNvSpPr txBox="1"/>
          <p:nvPr/>
        </p:nvSpPr>
        <p:spPr>
          <a:xfrm>
            <a:off x="15378500" y="27345942"/>
            <a:ext cx="27432000" cy="1463713"/>
          </a:xfrm>
          <a:prstGeom prst="rect">
            <a:avLst/>
          </a:prstGeom>
          <a:noFill/>
          <a:ln>
            <a:noFill/>
          </a:ln>
        </p:spPr>
        <p:txBody>
          <a:bodyPr lIns="121900" tIns="60925" rIns="121900" bIns="60925" anchor="t" anchorCtr="0">
            <a:noAutofit/>
          </a:bodyPr>
          <a:lstStyle/>
          <a:p>
            <a:pPr>
              <a:buClr>
                <a:schemeClr val="lt1"/>
              </a:buClr>
              <a:buSzPct val="25000"/>
              <a:buFont typeface="Times"/>
              <a:buNone/>
            </a:pPr>
            <a:r>
              <a:rPr lang="en-US" sz="3000" dirty="0" smtClean="0">
                <a:solidFill>
                  <a:schemeClr val="dk1"/>
                </a:solidFill>
                <a:latin typeface="Times"/>
                <a:ea typeface="Times"/>
                <a:cs typeface="Times"/>
                <a:sym typeface="Times"/>
              </a:rPr>
              <a:t>We </a:t>
            </a:r>
            <a:r>
              <a:rPr lang="en-US" sz="3000" dirty="0">
                <a:solidFill>
                  <a:schemeClr val="dk1"/>
                </a:solidFill>
                <a:latin typeface="Times"/>
                <a:ea typeface="Times"/>
                <a:cs typeface="Times"/>
                <a:sym typeface="Times"/>
              </a:rPr>
              <a:t>need more isopods collected over a wider time frame to </a:t>
            </a:r>
            <a:r>
              <a:rPr lang="en-US" sz="3000" dirty="0" smtClean="0">
                <a:solidFill>
                  <a:schemeClr val="dk1"/>
                </a:solidFill>
                <a:latin typeface="Times"/>
                <a:ea typeface="Times"/>
                <a:cs typeface="Times"/>
                <a:sym typeface="Times"/>
              </a:rPr>
              <a:t>obtain a greater understanding of </a:t>
            </a:r>
            <a:r>
              <a:rPr lang="en-US" sz="3000" dirty="0">
                <a:solidFill>
                  <a:schemeClr val="dk1"/>
                </a:solidFill>
                <a:latin typeface="Times"/>
                <a:ea typeface="Times"/>
                <a:cs typeface="Times"/>
                <a:sym typeface="Times"/>
              </a:rPr>
              <a:t>the population fluctuations in </a:t>
            </a:r>
            <a:r>
              <a:rPr lang="en-US" sz="3000" i="1" dirty="0">
                <a:solidFill>
                  <a:schemeClr val="dk1"/>
                </a:solidFill>
                <a:latin typeface="Times"/>
                <a:ea typeface="Times"/>
                <a:cs typeface="Times"/>
                <a:sym typeface="Times"/>
              </a:rPr>
              <a:t>P. </a:t>
            </a:r>
            <a:r>
              <a:rPr lang="en-US" sz="3000" i="1" dirty="0" err="1">
                <a:solidFill>
                  <a:schemeClr val="dk1"/>
                </a:solidFill>
                <a:latin typeface="Times"/>
                <a:ea typeface="Times"/>
                <a:cs typeface="Times"/>
                <a:sym typeface="Times"/>
              </a:rPr>
              <a:t>resecata</a:t>
            </a:r>
            <a:r>
              <a:rPr lang="en-US" sz="3000" dirty="0">
                <a:solidFill>
                  <a:schemeClr val="dk1"/>
                </a:solidFill>
                <a:latin typeface="Times"/>
                <a:ea typeface="Times"/>
                <a:cs typeface="Times"/>
                <a:sym typeface="Times"/>
              </a:rPr>
              <a:t>. Red gut material was found in the late June early July time frame – was it just different plants growing because of the season or were the isopods migrating and eating the food at a different source? </a:t>
            </a:r>
          </a:p>
        </p:txBody>
      </p:sp>
      <p:sp>
        <p:nvSpPr>
          <p:cNvPr id="36" name="Shape 123"/>
          <p:cNvSpPr txBox="1"/>
          <p:nvPr/>
        </p:nvSpPr>
        <p:spPr>
          <a:xfrm>
            <a:off x="8468759" y="19608145"/>
            <a:ext cx="6361624" cy="2061641"/>
          </a:xfrm>
          <a:prstGeom prst="rect">
            <a:avLst/>
          </a:prstGeom>
          <a:noFill/>
          <a:ln>
            <a:noFill/>
          </a:ln>
        </p:spPr>
        <p:txBody>
          <a:bodyPr lIns="121900" tIns="60925" rIns="121900" bIns="60925" anchor="t" anchorCtr="0">
            <a:noAutofit/>
          </a:bodyPr>
          <a:lstStyle/>
          <a:p>
            <a:pPr>
              <a:buClr>
                <a:schemeClr val="dk1"/>
              </a:buClr>
              <a:buSzPct val="25000"/>
            </a:pPr>
            <a:r>
              <a:rPr lang="en-US" sz="4000" b="1" dirty="0">
                <a:solidFill>
                  <a:schemeClr val="dk1"/>
                </a:solidFill>
                <a:latin typeface="Times"/>
                <a:ea typeface="Times"/>
                <a:cs typeface="Times"/>
                <a:sym typeface="Times"/>
              </a:rPr>
              <a:t>Figure 2. </a:t>
            </a:r>
            <a:r>
              <a:rPr lang="en-US" sz="3000" dirty="0">
                <a:solidFill>
                  <a:schemeClr val="dk1"/>
                </a:solidFill>
                <a:latin typeface="Times"/>
                <a:ea typeface="Times"/>
                <a:cs typeface="Times"/>
                <a:sym typeface="Times"/>
              </a:rPr>
              <a:t>Several individuals in their normal position clinging to eelgrass in running seawater tanks at RBML</a:t>
            </a:r>
          </a:p>
        </p:txBody>
      </p:sp>
      <p:sp>
        <p:nvSpPr>
          <p:cNvPr id="37" name="Shape 124"/>
          <p:cNvSpPr txBox="1"/>
          <p:nvPr/>
        </p:nvSpPr>
        <p:spPr>
          <a:xfrm>
            <a:off x="8468759" y="29520351"/>
            <a:ext cx="4829841" cy="1572014"/>
          </a:xfrm>
          <a:prstGeom prst="rect">
            <a:avLst/>
          </a:prstGeom>
          <a:noFill/>
          <a:ln>
            <a:noFill/>
          </a:ln>
        </p:spPr>
        <p:txBody>
          <a:bodyPr lIns="121900" tIns="60925" rIns="121900" bIns="60925" anchor="t" anchorCtr="0">
            <a:noAutofit/>
          </a:bodyPr>
          <a:lstStyle/>
          <a:p>
            <a:pPr>
              <a:buClr>
                <a:schemeClr val="dk1"/>
              </a:buClr>
              <a:buSzPct val="25000"/>
            </a:pPr>
            <a:r>
              <a:rPr lang="en-US" sz="4000" b="1" dirty="0">
                <a:solidFill>
                  <a:schemeClr val="dk1"/>
                </a:solidFill>
                <a:latin typeface="Times"/>
                <a:ea typeface="Times"/>
                <a:cs typeface="Times"/>
                <a:sym typeface="Times"/>
              </a:rPr>
              <a:t>Figure </a:t>
            </a:r>
            <a:r>
              <a:rPr lang="en-US" sz="4000" b="1" dirty="0" smtClean="0">
                <a:solidFill>
                  <a:schemeClr val="dk1"/>
                </a:solidFill>
                <a:latin typeface="Times"/>
                <a:ea typeface="Times"/>
                <a:cs typeface="Times"/>
                <a:sym typeface="Times"/>
              </a:rPr>
              <a:t>4. </a:t>
            </a:r>
            <a:r>
              <a:rPr lang="en-US" sz="3000" dirty="0">
                <a:solidFill>
                  <a:schemeClr val="dk1"/>
                </a:solidFill>
                <a:latin typeface="Times"/>
                <a:ea typeface="Times"/>
                <a:cs typeface="Times"/>
                <a:sym typeface="Times"/>
              </a:rPr>
              <a:t>Measuring an individual at RBML.</a:t>
            </a:r>
          </a:p>
        </p:txBody>
      </p:sp>
      <p:sp>
        <p:nvSpPr>
          <p:cNvPr id="38" name="Shape 125"/>
          <p:cNvSpPr txBox="1"/>
          <p:nvPr/>
        </p:nvSpPr>
        <p:spPr>
          <a:xfrm>
            <a:off x="25089203" y="16664914"/>
            <a:ext cx="3801994" cy="4270033"/>
          </a:xfrm>
          <a:prstGeom prst="rect">
            <a:avLst/>
          </a:prstGeom>
          <a:noFill/>
          <a:ln>
            <a:noFill/>
          </a:ln>
        </p:spPr>
        <p:txBody>
          <a:bodyPr lIns="121900" tIns="60925" rIns="121900" bIns="60925" anchor="t" anchorCtr="0">
            <a:noAutofit/>
          </a:bodyPr>
          <a:lstStyle/>
          <a:p>
            <a:pPr>
              <a:buClr>
                <a:schemeClr val="dk1"/>
              </a:buClr>
              <a:buSzPct val="25000"/>
            </a:pPr>
            <a:r>
              <a:rPr lang="en-US" sz="4000" b="1" dirty="0">
                <a:solidFill>
                  <a:schemeClr val="dk1"/>
                </a:solidFill>
                <a:latin typeface="Times"/>
                <a:ea typeface="Times"/>
                <a:cs typeface="Times"/>
                <a:sym typeface="Times"/>
              </a:rPr>
              <a:t>Figure </a:t>
            </a:r>
            <a:r>
              <a:rPr lang="en-US" sz="4000" b="1" dirty="0" smtClean="0">
                <a:solidFill>
                  <a:schemeClr val="dk1"/>
                </a:solidFill>
                <a:latin typeface="Times"/>
                <a:ea typeface="Times"/>
                <a:cs typeface="Times"/>
                <a:sym typeface="Times"/>
              </a:rPr>
              <a:t>8. </a:t>
            </a:r>
            <a:r>
              <a:rPr lang="en-US" sz="3000" dirty="0">
                <a:solidFill>
                  <a:schemeClr val="dk1"/>
                </a:solidFill>
                <a:latin typeface="Times"/>
                <a:ea typeface="Times"/>
                <a:cs typeface="Times"/>
                <a:sym typeface="Times"/>
              </a:rPr>
              <a:t>Distribution of sizes for all complete population samplings throughout the summer. </a:t>
            </a:r>
          </a:p>
        </p:txBody>
      </p:sp>
      <p:sp>
        <p:nvSpPr>
          <p:cNvPr id="39" name="Shape 126"/>
          <p:cNvSpPr txBox="1"/>
          <p:nvPr/>
        </p:nvSpPr>
        <p:spPr>
          <a:xfrm>
            <a:off x="15373877" y="14521694"/>
            <a:ext cx="6862623" cy="1675886"/>
          </a:xfrm>
          <a:prstGeom prst="rect">
            <a:avLst/>
          </a:prstGeom>
          <a:noFill/>
          <a:ln>
            <a:noFill/>
          </a:ln>
        </p:spPr>
        <p:txBody>
          <a:bodyPr lIns="121900" tIns="60925" rIns="121900" bIns="60925" anchor="t" anchorCtr="0">
            <a:noAutofit/>
          </a:bodyPr>
          <a:lstStyle/>
          <a:p>
            <a:pPr>
              <a:buClr>
                <a:schemeClr val="dk1"/>
              </a:buClr>
              <a:buSzPct val="25000"/>
            </a:pPr>
            <a:r>
              <a:rPr lang="en-US" sz="4000" b="1" dirty="0">
                <a:solidFill>
                  <a:schemeClr val="dk1"/>
                </a:solidFill>
                <a:latin typeface="Times"/>
                <a:ea typeface="Times"/>
                <a:cs typeface="Times"/>
                <a:sym typeface="Times"/>
              </a:rPr>
              <a:t>Figure </a:t>
            </a:r>
            <a:r>
              <a:rPr lang="en-US" sz="4000" b="1" dirty="0" smtClean="0">
                <a:solidFill>
                  <a:schemeClr val="dk1"/>
                </a:solidFill>
                <a:latin typeface="Times"/>
                <a:ea typeface="Times"/>
                <a:cs typeface="Times"/>
                <a:sym typeface="Times"/>
              </a:rPr>
              <a:t>5. </a:t>
            </a:r>
            <a:r>
              <a:rPr lang="en-US" sz="3000" dirty="0">
                <a:solidFill>
                  <a:schemeClr val="dk1"/>
                </a:solidFill>
                <a:latin typeface="Times"/>
                <a:ea typeface="Times"/>
                <a:cs typeface="Times"/>
                <a:sym typeface="Times"/>
              </a:rPr>
              <a:t>Change in average size of animals throughout the summer.  Red line indicates linear regression (p value 4.133e-13). </a:t>
            </a:r>
          </a:p>
        </p:txBody>
      </p:sp>
      <p:sp>
        <p:nvSpPr>
          <p:cNvPr id="41" name="Shape 128"/>
          <p:cNvSpPr txBox="1"/>
          <p:nvPr/>
        </p:nvSpPr>
        <p:spPr>
          <a:xfrm>
            <a:off x="38760245" y="16646615"/>
            <a:ext cx="4050253" cy="2599796"/>
          </a:xfrm>
          <a:prstGeom prst="rect">
            <a:avLst/>
          </a:prstGeom>
          <a:noFill/>
          <a:ln>
            <a:noFill/>
          </a:ln>
        </p:spPr>
        <p:txBody>
          <a:bodyPr lIns="121900" tIns="60925" rIns="121900" bIns="60925" anchor="t" anchorCtr="0">
            <a:noAutofit/>
          </a:bodyPr>
          <a:lstStyle/>
          <a:p>
            <a:pPr>
              <a:buClr>
                <a:schemeClr val="dk1"/>
              </a:buClr>
              <a:buSzPct val="25000"/>
            </a:pPr>
            <a:r>
              <a:rPr lang="en-US" sz="4000" b="1" dirty="0">
                <a:solidFill>
                  <a:schemeClr val="dk1"/>
                </a:solidFill>
                <a:latin typeface="Times"/>
                <a:ea typeface="Times"/>
                <a:cs typeface="Times"/>
                <a:sym typeface="Times"/>
              </a:rPr>
              <a:t>Figure </a:t>
            </a:r>
            <a:r>
              <a:rPr lang="en-US" sz="4000" b="1" dirty="0" smtClean="0">
                <a:solidFill>
                  <a:schemeClr val="dk1"/>
                </a:solidFill>
                <a:latin typeface="Times"/>
                <a:ea typeface="Times"/>
                <a:cs typeface="Times"/>
                <a:sym typeface="Times"/>
              </a:rPr>
              <a:t>9. </a:t>
            </a:r>
            <a:r>
              <a:rPr lang="en-US" sz="3000" dirty="0">
                <a:solidFill>
                  <a:schemeClr val="dk1"/>
                </a:solidFill>
                <a:latin typeface="Times"/>
                <a:ea typeface="Times"/>
                <a:cs typeface="Times"/>
                <a:sym typeface="Times"/>
              </a:rPr>
              <a:t>The maximum sized individual for each collection date through the summer.  The largest sizes are present all summer long.</a:t>
            </a:r>
          </a:p>
        </p:txBody>
      </p:sp>
      <p:sp>
        <p:nvSpPr>
          <p:cNvPr id="42" name="Shape 129"/>
          <p:cNvSpPr txBox="1"/>
          <p:nvPr/>
        </p:nvSpPr>
        <p:spPr>
          <a:xfrm>
            <a:off x="22609185" y="14524736"/>
            <a:ext cx="9892671" cy="2120926"/>
          </a:xfrm>
          <a:prstGeom prst="rect">
            <a:avLst/>
          </a:prstGeom>
          <a:noFill/>
          <a:ln>
            <a:noFill/>
          </a:ln>
        </p:spPr>
        <p:txBody>
          <a:bodyPr lIns="121900" tIns="60925" rIns="121900" bIns="60925" anchor="t" anchorCtr="0">
            <a:noAutofit/>
          </a:bodyPr>
          <a:lstStyle/>
          <a:p>
            <a:pPr>
              <a:buClr>
                <a:schemeClr val="dk1"/>
              </a:buClr>
              <a:buSzPct val="25000"/>
            </a:pPr>
            <a:r>
              <a:rPr lang="en-US" sz="4000" b="1" dirty="0">
                <a:solidFill>
                  <a:schemeClr val="dk1"/>
                </a:solidFill>
                <a:latin typeface="Times"/>
                <a:ea typeface="Times"/>
                <a:cs typeface="Times"/>
                <a:sym typeface="Times"/>
              </a:rPr>
              <a:t>Figure </a:t>
            </a:r>
            <a:r>
              <a:rPr lang="en-US" sz="4000" b="1" dirty="0" smtClean="0">
                <a:solidFill>
                  <a:schemeClr val="dk1"/>
                </a:solidFill>
                <a:latin typeface="Times"/>
                <a:ea typeface="Times"/>
                <a:cs typeface="Times"/>
                <a:sym typeface="Times"/>
              </a:rPr>
              <a:t>6.</a:t>
            </a:r>
            <a:r>
              <a:rPr lang="en-US" sz="4000" dirty="0" smtClean="0">
                <a:solidFill>
                  <a:schemeClr val="dk1"/>
                </a:solidFill>
                <a:latin typeface="Times"/>
                <a:ea typeface="Times"/>
                <a:cs typeface="Times"/>
                <a:sym typeface="Times"/>
              </a:rPr>
              <a:t> </a:t>
            </a:r>
            <a:r>
              <a:rPr lang="en-US" sz="3000" dirty="0">
                <a:solidFill>
                  <a:schemeClr val="dk1"/>
                </a:solidFill>
                <a:latin typeface="Times"/>
                <a:ea typeface="Times"/>
                <a:cs typeface="Times"/>
                <a:sym typeface="Times"/>
              </a:rPr>
              <a:t>The distribution of sizes </a:t>
            </a:r>
            <a:r>
              <a:rPr lang="en-US" sz="3000" dirty="0" smtClean="0">
                <a:solidFill>
                  <a:schemeClr val="dk1"/>
                </a:solidFill>
                <a:latin typeface="Times"/>
                <a:ea typeface="Times"/>
                <a:cs typeface="Times"/>
                <a:sym typeface="Times"/>
              </a:rPr>
              <a:t>had </a:t>
            </a:r>
            <a:r>
              <a:rPr lang="en-US" sz="3000" dirty="0">
                <a:solidFill>
                  <a:schemeClr val="dk1"/>
                </a:solidFill>
                <a:latin typeface="Times"/>
                <a:ea typeface="Times"/>
                <a:cs typeface="Times"/>
                <a:sym typeface="Times"/>
              </a:rPr>
              <a:t>a multimodal distribution, with a regular series of peaks suggesting the presence of multiple instars.</a:t>
            </a:r>
          </a:p>
        </p:txBody>
      </p:sp>
      <p:sp>
        <p:nvSpPr>
          <p:cNvPr id="43" name="Shape 130"/>
          <p:cNvSpPr txBox="1"/>
          <p:nvPr/>
        </p:nvSpPr>
        <p:spPr>
          <a:xfrm>
            <a:off x="32963482" y="14535651"/>
            <a:ext cx="9847016" cy="1986388"/>
          </a:xfrm>
          <a:prstGeom prst="rect">
            <a:avLst/>
          </a:prstGeom>
          <a:noFill/>
          <a:ln>
            <a:noFill/>
          </a:ln>
        </p:spPr>
        <p:txBody>
          <a:bodyPr lIns="121900" tIns="60925" rIns="121900" bIns="60925" anchor="t" anchorCtr="0">
            <a:noAutofit/>
          </a:bodyPr>
          <a:lstStyle/>
          <a:p>
            <a:pPr>
              <a:buClr>
                <a:schemeClr val="dk1"/>
              </a:buClr>
              <a:buSzPct val="25000"/>
            </a:pPr>
            <a:r>
              <a:rPr lang="en-US" sz="4000" b="1" dirty="0">
                <a:solidFill>
                  <a:schemeClr val="dk1"/>
                </a:solidFill>
                <a:latin typeface="Times"/>
                <a:ea typeface="Times"/>
                <a:cs typeface="Times"/>
                <a:sym typeface="Times"/>
              </a:rPr>
              <a:t>Figure </a:t>
            </a:r>
            <a:r>
              <a:rPr lang="en-US" sz="4000" b="1" dirty="0" smtClean="0">
                <a:solidFill>
                  <a:schemeClr val="dk1"/>
                </a:solidFill>
                <a:latin typeface="Times"/>
                <a:ea typeface="Times"/>
                <a:cs typeface="Times"/>
                <a:sym typeface="Times"/>
              </a:rPr>
              <a:t>7. </a:t>
            </a:r>
            <a:r>
              <a:rPr lang="en-US" sz="3000" dirty="0">
                <a:solidFill>
                  <a:schemeClr val="dk1"/>
                </a:solidFill>
                <a:latin typeface="Times"/>
                <a:ea typeface="Times"/>
                <a:cs typeface="Times"/>
                <a:sym typeface="Times"/>
              </a:rPr>
              <a:t>Plotting size separately by sex shows that males get larger than females and both sexes continue to grow and molt after maturity.</a:t>
            </a:r>
          </a:p>
        </p:txBody>
      </p:sp>
      <p:sp>
        <p:nvSpPr>
          <p:cNvPr id="46" name="Shape 99"/>
          <p:cNvSpPr/>
          <p:nvPr/>
        </p:nvSpPr>
        <p:spPr>
          <a:xfrm>
            <a:off x="1092312" y="12102477"/>
            <a:ext cx="13738072" cy="891540"/>
          </a:xfrm>
          <a:prstGeom prst="rect">
            <a:avLst/>
          </a:prstGeom>
          <a:solidFill>
            <a:schemeClr val="accent2"/>
          </a:solidFill>
          <a:ln w="57150" cap="flat" cmpd="sng">
            <a:noFill/>
            <a:prstDash val="solid"/>
            <a:miter/>
            <a:headEnd type="none" w="med" len="med"/>
            <a:tailEnd type="none" w="med" len="med"/>
          </a:ln>
        </p:spPr>
        <p:txBody>
          <a:bodyPr lIns="121900" tIns="60925" rIns="121900" bIns="60925" anchor="ctr" anchorCtr="0">
            <a:noAutofit/>
          </a:bodyPr>
          <a:lstStyle/>
          <a:p>
            <a:pPr algn="ctr">
              <a:buClr>
                <a:srgbClr val="000000"/>
              </a:buClr>
            </a:pPr>
            <a:r>
              <a:rPr lang="en-US" sz="6000" dirty="0">
                <a:solidFill>
                  <a:schemeClr val="bg1"/>
                </a:solidFill>
                <a:latin typeface="Times" charset="0"/>
                <a:ea typeface="Times" charset="0"/>
                <a:cs typeface="Times" charset="0"/>
                <a:sym typeface="Calibri"/>
              </a:rPr>
              <a:t>Introduction</a:t>
            </a:r>
            <a:endParaRPr sz="6000" dirty="0">
              <a:solidFill>
                <a:schemeClr val="bg1"/>
              </a:solidFill>
              <a:latin typeface="Times" charset="0"/>
              <a:ea typeface="Times" charset="0"/>
              <a:cs typeface="Times" charset="0"/>
              <a:sym typeface="Calibri"/>
            </a:endParaRPr>
          </a:p>
        </p:txBody>
      </p:sp>
      <p:sp>
        <p:nvSpPr>
          <p:cNvPr id="47" name="Shape 99"/>
          <p:cNvSpPr/>
          <p:nvPr/>
        </p:nvSpPr>
        <p:spPr>
          <a:xfrm>
            <a:off x="1092312" y="21981349"/>
            <a:ext cx="13738072" cy="891540"/>
          </a:xfrm>
          <a:prstGeom prst="rect">
            <a:avLst/>
          </a:prstGeom>
          <a:solidFill>
            <a:schemeClr val="accent2"/>
          </a:solidFill>
          <a:ln w="57150" cap="flat" cmpd="sng">
            <a:noFill/>
            <a:prstDash val="solid"/>
            <a:miter/>
            <a:headEnd type="none" w="med" len="med"/>
            <a:tailEnd type="none" w="med" len="med"/>
          </a:ln>
        </p:spPr>
        <p:txBody>
          <a:bodyPr lIns="121900" tIns="60925" rIns="121900" bIns="60925" anchor="ctr" anchorCtr="0">
            <a:noAutofit/>
          </a:bodyPr>
          <a:lstStyle/>
          <a:p>
            <a:pPr algn="ctr">
              <a:buClr>
                <a:srgbClr val="000000"/>
              </a:buClr>
            </a:pPr>
            <a:r>
              <a:rPr lang="en-US" sz="6000" dirty="0">
                <a:solidFill>
                  <a:schemeClr val="bg1"/>
                </a:solidFill>
                <a:latin typeface="Times" charset="0"/>
                <a:ea typeface="Times" charset="0"/>
                <a:cs typeface="Times" charset="0"/>
                <a:sym typeface="Calibri"/>
              </a:rPr>
              <a:t>Methods</a:t>
            </a:r>
            <a:endParaRPr sz="6000" dirty="0">
              <a:solidFill>
                <a:schemeClr val="bg1"/>
              </a:solidFill>
              <a:latin typeface="Times" charset="0"/>
              <a:ea typeface="Times" charset="0"/>
              <a:cs typeface="Times" charset="0"/>
              <a:sym typeface="Calibri"/>
            </a:endParaRPr>
          </a:p>
        </p:txBody>
      </p:sp>
      <p:sp>
        <p:nvSpPr>
          <p:cNvPr id="48" name="Shape 99"/>
          <p:cNvSpPr/>
          <p:nvPr/>
        </p:nvSpPr>
        <p:spPr>
          <a:xfrm>
            <a:off x="15378500" y="5178010"/>
            <a:ext cx="27432000" cy="891540"/>
          </a:xfrm>
          <a:prstGeom prst="rect">
            <a:avLst/>
          </a:prstGeom>
          <a:solidFill>
            <a:schemeClr val="accent2"/>
          </a:solidFill>
          <a:ln w="57150" cap="flat" cmpd="sng">
            <a:noFill/>
            <a:prstDash val="solid"/>
            <a:miter/>
            <a:headEnd type="none" w="med" len="med"/>
            <a:tailEnd type="none" w="med" len="med"/>
          </a:ln>
        </p:spPr>
        <p:txBody>
          <a:bodyPr lIns="121900" tIns="60925" rIns="121900" bIns="60925" anchor="ctr" anchorCtr="0">
            <a:noAutofit/>
          </a:bodyPr>
          <a:lstStyle/>
          <a:p>
            <a:pPr algn="ctr">
              <a:buClr>
                <a:srgbClr val="000000"/>
              </a:buClr>
            </a:pPr>
            <a:r>
              <a:rPr lang="en-US" sz="6000" dirty="0">
                <a:solidFill>
                  <a:schemeClr val="bg1"/>
                </a:solidFill>
                <a:latin typeface="Times" charset="0"/>
                <a:ea typeface="Times" charset="0"/>
                <a:cs typeface="Times" charset="0"/>
                <a:sym typeface="Calibri"/>
              </a:rPr>
              <a:t>Results</a:t>
            </a:r>
            <a:endParaRPr sz="6000" dirty="0">
              <a:solidFill>
                <a:schemeClr val="bg1"/>
              </a:solidFill>
              <a:latin typeface="Times" charset="0"/>
              <a:ea typeface="Times" charset="0"/>
              <a:cs typeface="Times" charset="0"/>
              <a:sym typeface="Calibri"/>
            </a:endParaRPr>
          </a:p>
        </p:txBody>
      </p:sp>
      <p:sp>
        <p:nvSpPr>
          <p:cNvPr id="49" name="Shape 99"/>
          <p:cNvSpPr>
            <a:spLocks/>
          </p:cNvSpPr>
          <p:nvPr/>
        </p:nvSpPr>
        <p:spPr>
          <a:xfrm>
            <a:off x="15382007" y="22129115"/>
            <a:ext cx="27428493" cy="891540"/>
          </a:xfrm>
          <a:prstGeom prst="rect">
            <a:avLst/>
          </a:prstGeom>
          <a:solidFill>
            <a:schemeClr val="accent2"/>
          </a:solidFill>
          <a:ln w="57150" cap="flat" cmpd="sng">
            <a:noFill/>
            <a:prstDash val="solid"/>
            <a:miter/>
            <a:headEnd type="none" w="med" len="med"/>
            <a:tailEnd type="none" w="med" len="med"/>
          </a:ln>
        </p:spPr>
        <p:txBody>
          <a:bodyPr lIns="121900" tIns="60925" rIns="121900" bIns="60925" anchor="ctr" anchorCtr="0">
            <a:noAutofit/>
          </a:bodyPr>
          <a:lstStyle/>
          <a:p>
            <a:pPr algn="ctr">
              <a:buClr>
                <a:srgbClr val="000000"/>
              </a:buClr>
            </a:pPr>
            <a:r>
              <a:rPr lang="en-US" sz="6000" dirty="0">
                <a:solidFill>
                  <a:schemeClr val="bg1"/>
                </a:solidFill>
                <a:latin typeface="Times" charset="0"/>
                <a:ea typeface="Times" charset="0"/>
                <a:cs typeface="Times" charset="0"/>
                <a:sym typeface="Calibri"/>
              </a:rPr>
              <a:t>Conclusions</a:t>
            </a:r>
            <a:endParaRPr sz="6000" dirty="0">
              <a:solidFill>
                <a:schemeClr val="bg1"/>
              </a:solidFill>
              <a:latin typeface="Times" charset="0"/>
              <a:ea typeface="Times" charset="0"/>
              <a:cs typeface="Times" charset="0"/>
              <a:sym typeface="Calibri"/>
            </a:endParaRPr>
          </a:p>
        </p:txBody>
      </p:sp>
      <p:sp>
        <p:nvSpPr>
          <p:cNvPr id="50" name="Shape 99"/>
          <p:cNvSpPr/>
          <p:nvPr/>
        </p:nvSpPr>
        <p:spPr>
          <a:xfrm>
            <a:off x="15378500" y="26423721"/>
            <a:ext cx="27432000" cy="891540"/>
          </a:xfrm>
          <a:prstGeom prst="rect">
            <a:avLst/>
          </a:prstGeom>
          <a:solidFill>
            <a:schemeClr val="accent2"/>
          </a:solidFill>
          <a:ln w="57150" cap="flat" cmpd="sng">
            <a:noFill/>
            <a:prstDash val="solid"/>
            <a:miter/>
            <a:headEnd type="none" w="med" len="med"/>
            <a:tailEnd type="none" w="med" len="med"/>
          </a:ln>
        </p:spPr>
        <p:txBody>
          <a:bodyPr lIns="121900" tIns="60925" rIns="121900" bIns="60925" anchor="ctr" anchorCtr="0">
            <a:noAutofit/>
          </a:bodyPr>
          <a:lstStyle/>
          <a:p>
            <a:pPr algn="ctr">
              <a:buClr>
                <a:srgbClr val="000000"/>
              </a:buClr>
            </a:pPr>
            <a:r>
              <a:rPr lang="en-US" sz="6000" dirty="0">
                <a:solidFill>
                  <a:schemeClr val="bg1"/>
                </a:solidFill>
                <a:latin typeface="Times" charset="0"/>
                <a:ea typeface="Times" charset="0"/>
                <a:cs typeface="Times" charset="0"/>
                <a:sym typeface="Calibri"/>
              </a:rPr>
              <a:t>Further Study</a:t>
            </a:r>
            <a:endParaRPr sz="6000" dirty="0">
              <a:solidFill>
                <a:schemeClr val="bg1"/>
              </a:solidFill>
              <a:latin typeface="Times" charset="0"/>
              <a:ea typeface="Times" charset="0"/>
              <a:cs typeface="Times" charset="0"/>
              <a:sym typeface="Calibri"/>
            </a:endParaRPr>
          </a:p>
        </p:txBody>
      </p:sp>
      <p:pic>
        <p:nvPicPr>
          <p:cNvPr id="52" name="Fig-Total_Lengths_by_sex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16"/>
          <a:srcRect t="21484"/>
          <a:stretch/>
        </p:blipFill>
        <p:spPr>
          <a:xfrm>
            <a:off x="32963482" y="9622337"/>
            <a:ext cx="9847016" cy="4905569"/>
          </a:xfrm>
          <a:prstGeom prst="rect">
            <a:avLst/>
          </a:prstGeom>
        </p:spPr>
      </p:pic>
      <p:pic>
        <p:nvPicPr>
          <p:cNvPr id="53" name="Fig-Size_Classes_by_Date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7"/>
          <a:stretch>
            <a:fillRect/>
          </a:stretch>
        </p:blipFill>
        <p:spPr>
          <a:xfrm>
            <a:off x="15373877" y="16664914"/>
            <a:ext cx="9725617" cy="5018574"/>
          </a:xfrm>
          <a:prstGeom prst="rect">
            <a:avLst/>
          </a:prstGeom>
        </p:spPr>
      </p:pic>
      <p:pic>
        <p:nvPicPr>
          <p:cNvPr id="54" name="Fig-Total_Lengths3">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8"/>
          <a:srcRect t="10601"/>
          <a:stretch/>
        </p:blipFill>
        <p:spPr>
          <a:xfrm>
            <a:off x="22733001" y="9667033"/>
            <a:ext cx="9760928" cy="4870888"/>
          </a:xfrm>
          <a:prstGeom prst="rect">
            <a:avLst/>
          </a:prstGeom>
        </p:spPr>
      </p:pic>
      <p:sp>
        <p:nvSpPr>
          <p:cNvPr id="64" name="Shape 122"/>
          <p:cNvSpPr txBox="1"/>
          <p:nvPr/>
        </p:nvSpPr>
        <p:spPr>
          <a:xfrm>
            <a:off x="15317255" y="29824853"/>
            <a:ext cx="13030200" cy="1911296"/>
          </a:xfrm>
          <a:prstGeom prst="rect">
            <a:avLst/>
          </a:prstGeom>
          <a:noFill/>
          <a:ln>
            <a:noFill/>
          </a:ln>
        </p:spPr>
        <p:txBody>
          <a:bodyPr lIns="121900" tIns="60925" rIns="121900" bIns="60925" anchor="t" anchorCtr="0">
            <a:noAutofit/>
          </a:bodyPr>
          <a:lstStyle/>
          <a:p>
            <a:pPr>
              <a:buClr>
                <a:schemeClr val="lt1"/>
              </a:buClr>
              <a:buSzPct val="25000"/>
            </a:pPr>
            <a:r>
              <a:rPr lang="en-US" sz="3000" dirty="0">
                <a:solidFill>
                  <a:schemeClr val="dk1"/>
                </a:solidFill>
                <a:latin typeface="Times"/>
                <a:ea typeface="Times"/>
                <a:cs typeface="Times"/>
                <a:sym typeface="Times"/>
              </a:rPr>
              <a:t>Our sincere thanks to Leah Dann and </a:t>
            </a:r>
            <a:r>
              <a:rPr lang="en-US" sz="3000" dirty="0" err="1">
                <a:solidFill>
                  <a:schemeClr val="dk1"/>
                </a:solidFill>
                <a:latin typeface="Times"/>
                <a:ea typeface="Times"/>
                <a:cs typeface="Times"/>
                <a:sym typeface="Times"/>
              </a:rPr>
              <a:t>Judelle</a:t>
            </a:r>
            <a:r>
              <a:rPr lang="en-US" sz="3000" dirty="0">
                <a:solidFill>
                  <a:schemeClr val="dk1"/>
                </a:solidFill>
                <a:latin typeface="Times"/>
                <a:ea typeface="Times"/>
                <a:cs typeface="Times"/>
                <a:sym typeface="Times"/>
              </a:rPr>
              <a:t> Johnson for help collecting isopods and access to their data, to Brandon Pierce for more help collecting isopods, to the Walla Walla University Biology Department for supporting this research, and to the Rosario Beach Marine Laboratory for providing the facilities.</a:t>
            </a:r>
          </a:p>
          <a:p>
            <a:pPr>
              <a:buClr>
                <a:srgbClr val="000000"/>
              </a:buClr>
            </a:pPr>
            <a:endParaRPr sz="10666" dirty="0">
              <a:solidFill>
                <a:schemeClr val="dk1"/>
              </a:solidFill>
              <a:latin typeface="Times"/>
              <a:ea typeface="Times"/>
              <a:cs typeface="Times"/>
              <a:sym typeface="Times"/>
            </a:endParaRPr>
          </a:p>
          <a:p>
            <a:pPr>
              <a:buClr>
                <a:srgbClr val="000000"/>
              </a:buClr>
            </a:pPr>
            <a:endParaRPr sz="10666" dirty="0">
              <a:solidFill>
                <a:schemeClr val="dk1"/>
              </a:solidFill>
              <a:latin typeface="Times"/>
              <a:ea typeface="Times"/>
              <a:cs typeface="Times"/>
              <a:sym typeface="Times"/>
            </a:endParaRPr>
          </a:p>
          <a:p>
            <a:pPr>
              <a:buClr>
                <a:srgbClr val="000000"/>
              </a:buClr>
            </a:pPr>
            <a:endParaRPr sz="9677" dirty="0">
              <a:solidFill>
                <a:schemeClr val="dk1"/>
              </a:solidFill>
              <a:latin typeface="Times"/>
              <a:ea typeface="Times"/>
              <a:cs typeface="Times"/>
              <a:sym typeface="Times"/>
            </a:endParaRPr>
          </a:p>
        </p:txBody>
      </p:sp>
      <p:pic>
        <p:nvPicPr>
          <p:cNvPr id="9" name="Picture 8"/>
          <p:cNvPicPr>
            <a:picLocks noChangeAspect="1"/>
          </p:cNvPicPr>
          <p:nvPr/>
        </p:nvPicPr>
        <p:blipFill rotWithShape="1">
          <a:blip r:embed="rId19" cstate="print">
            <a:extLst>
              <a:ext uri="{28A0092B-C50C-407E-A947-70E740481C1C}">
                <a14:useLocalDpi xmlns:a14="http://schemas.microsoft.com/office/drawing/2010/main" val="0"/>
              </a:ext>
            </a:extLst>
          </a:blip>
          <a:srcRect t="24504" b="8254"/>
          <a:stretch/>
        </p:blipFill>
        <p:spPr>
          <a:xfrm>
            <a:off x="1201627" y="26452099"/>
            <a:ext cx="6084079" cy="3068252"/>
          </a:xfrm>
          <a:prstGeom prst="rect">
            <a:avLst/>
          </a:prstGeom>
        </p:spPr>
      </p:pic>
      <p:sp>
        <p:nvSpPr>
          <p:cNvPr id="44" name="Shape 128"/>
          <p:cNvSpPr txBox="1"/>
          <p:nvPr/>
        </p:nvSpPr>
        <p:spPr>
          <a:xfrm>
            <a:off x="1105675" y="29445508"/>
            <a:ext cx="5853925" cy="2556747"/>
          </a:xfrm>
          <a:prstGeom prst="rect">
            <a:avLst/>
          </a:prstGeom>
          <a:noFill/>
          <a:ln>
            <a:noFill/>
          </a:ln>
        </p:spPr>
        <p:txBody>
          <a:bodyPr lIns="121900" tIns="60925" rIns="121900" bIns="60925"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4000" b="1" i="0" u="none" strike="noStrike" cap="none" dirty="0">
                <a:solidFill>
                  <a:schemeClr val="dk1"/>
                </a:solidFill>
                <a:latin typeface="Times"/>
                <a:ea typeface="Times"/>
                <a:cs typeface="Times"/>
                <a:sym typeface="Times"/>
              </a:rPr>
              <a:t>Figure </a:t>
            </a:r>
            <a:r>
              <a:rPr lang="en-US" sz="4000" b="1" dirty="0">
                <a:solidFill>
                  <a:schemeClr val="dk1"/>
                </a:solidFill>
                <a:latin typeface="Times"/>
                <a:ea typeface="Times"/>
                <a:cs typeface="Times"/>
                <a:sym typeface="Times"/>
              </a:rPr>
              <a:t>3</a:t>
            </a:r>
            <a:r>
              <a:rPr lang="en-US" sz="4000" b="1" dirty="0" smtClean="0">
                <a:solidFill>
                  <a:schemeClr val="dk1"/>
                </a:solidFill>
                <a:latin typeface="Times"/>
                <a:ea typeface="Times"/>
                <a:cs typeface="Times"/>
                <a:sym typeface="Times"/>
              </a:rPr>
              <a:t>.</a:t>
            </a:r>
            <a:r>
              <a:rPr lang="en-US" sz="4000" b="0" i="0" u="none" strike="noStrike" cap="none" dirty="0" smtClean="0">
                <a:solidFill>
                  <a:schemeClr val="dk1"/>
                </a:solidFill>
                <a:latin typeface="Times"/>
                <a:ea typeface="Times"/>
                <a:cs typeface="Times"/>
                <a:sym typeface="Times"/>
              </a:rPr>
              <a:t> </a:t>
            </a:r>
            <a:r>
              <a:rPr lang="en-US" sz="3000" b="0" i="0" u="none" strike="noStrike" cap="none" dirty="0">
                <a:solidFill>
                  <a:schemeClr val="dk1"/>
                </a:solidFill>
                <a:latin typeface="Times"/>
                <a:ea typeface="Times"/>
                <a:cs typeface="Times"/>
                <a:sym typeface="Times"/>
              </a:rPr>
              <a:t>The large adult males spent much of their time clinging to the somewhat smaller adult females, which they held on their ventral side as shown </a:t>
            </a:r>
            <a:r>
              <a:rPr lang="en-US" sz="3000" b="0" i="0" u="none" strike="noStrike" cap="none" dirty="0" smtClean="0">
                <a:solidFill>
                  <a:schemeClr val="dk1"/>
                </a:solidFill>
                <a:latin typeface="Times"/>
                <a:ea typeface="Times"/>
                <a:cs typeface="Times"/>
                <a:sym typeface="Times"/>
              </a:rPr>
              <a:t>here. </a:t>
            </a:r>
            <a:endParaRPr lang="en-US" sz="3000" b="0" i="0" u="none" strike="noStrike" cap="none" dirty="0">
              <a:solidFill>
                <a:schemeClr val="dk1"/>
              </a:solidFill>
              <a:latin typeface="Times"/>
              <a:ea typeface="Times"/>
              <a:cs typeface="Times"/>
              <a:sym typeface="Times"/>
            </a:endParaRPr>
          </a:p>
        </p:txBody>
      </p:sp>
      <p:pic>
        <p:nvPicPr>
          <p:cNvPr id="58" name="Fig-Max_Total_Length_by_Date3">
            <a:hlinkClick r:id="" action="ppaction://media"/>
          </p:cNvPr>
          <p:cNvPicPr>
            <a:picLocks noChangeAspect="1"/>
          </p:cNvPicPr>
          <p:nvPr>
            <a:videoFile r:link="rId8"/>
            <p:extLst>
              <p:ext uri="{DAA4B4D4-6D71-4841-9C94-3DE7FCFB9230}">
                <p14:media xmlns:p14="http://schemas.microsoft.com/office/powerpoint/2010/main" r:embed="rId7"/>
              </p:ext>
            </p:extLst>
          </p:nvPr>
        </p:nvPicPr>
        <p:blipFill rotWithShape="1">
          <a:blip r:embed="rId20"/>
          <a:srcRect t="13188"/>
          <a:stretch/>
        </p:blipFill>
        <p:spPr>
          <a:xfrm>
            <a:off x="29191952" y="16664914"/>
            <a:ext cx="9568293" cy="5018574"/>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video>
              <p:cMediaNode vol="80000">
                <p:cTn id="2" fill="hold" display="0">
                  <p:stCondLst>
                    <p:cond delay="indefinite"/>
                  </p:stCondLst>
                </p:cTn>
                <p:tgtEl>
                  <p:spTgt spid="52"/>
                </p:tgtEl>
              </p:cMediaNode>
            </p:video>
            <p:video>
              <p:cMediaNode vol="80000">
                <p:cTn id="3" fill="hold" display="0">
                  <p:stCondLst>
                    <p:cond delay="indefinite"/>
                  </p:stCondLst>
                </p:cTn>
                <p:tgtEl>
                  <p:spTgt spid="53"/>
                </p:tgtEl>
              </p:cMediaNode>
            </p:video>
            <p:video>
              <p:cMediaNode vol="80000">
                <p:cTn id="4" fill="hold" display="0">
                  <p:stCondLst>
                    <p:cond delay="indefinite"/>
                  </p:stCondLst>
                </p:cTn>
                <p:tgtEl>
                  <p:spTgt spid="54"/>
                </p:tgtEl>
              </p:cMediaNode>
            </p:video>
            <p:video>
              <p:cMediaNode vol="80000">
                <p:cTn id="5" fill="hold" display="0">
                  <p:stCondLst>
                    <p:cond delay="indefinite"/>
                  </p:stCondLst>
                </p:cTn>
                <p:tgtEl>
                  <p:spTgt spid="58"/>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937</Words>
  <Application>Microsoft Office PowerPoint</Application>
  <PresentationFormat>Custom</PresentationFormat>
  <Paragraphs>38</Paragraphs>
  <Slides>1</Slides>
  <Notes>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Noto Sans Symbols</vt:lpstr>
      <vt:lpstr>Times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dc:creator>
  <cp:lastModifiedBy>David Cowles</cp:lastModifiedBy>
  <cp:revision>57</cp:revision>
  <dcterms:created xsi:type="dcterms:W3CDTF">2013-07-15T20:26:40Z</dcterms:created>
  <dcterms:modified xsi:type="dcterms:W3CDTF">2016-10-28T22:38:55Z</dcterms:modified>
</cp:coreProperties>
</file>