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Lst>
  <p:sldSz cx="42986325" cy="32918400"/>
  <p:notesSz cx="9144000" cy="6858000"/>
  <p:defaultTextStyle>
    <a:defPPr>
      <a:defRPr lang="en-US"/>
    </a:defPPr>
    <a:lvl1pPr marL="0" algn="l" defTabSz="2168485" rtl="0" eaLnBrk="1" latinLnBrk="0" hangingPunct="1">
      <a:defRPr sz="8500" kern="1200">
        <a:solidFill>
          <a:schemeClr val="tx1"/>
        </a:solidFill>
        <a:latin typeface="+mn-lt"/>
        <a:ea typeface="+mn-ea"/>
        <a:cs typeface="+mn-cs"/>
      </a:defRPr>
    </a:lvl1pPr>
    <a:lvl2pPr marL="2168485" algn="l" defTabSz="2168485" rtl="0" eaLnBrk="1" latinLnBrk="0" hangingPunct="1">
      <a:defRPr sz="8500" kern="1200">
        <a:solidFill>
          <a:schemeClr val="tx1"/>
        </a:solidFill>
        <a:latin typeface="+mn-lt"/>
        <a:ea typeface="+mn-ea"/>
        <a:cs typeface="+mn-cs"/>
      </a:defRPr>
    </a:lvl2pPr>
    <a:lvl3pPr marL="4336970" algn="l" defTabSz="2168485" rtl="0" eaLnBrk="1" latinLnBrk="0" hangingPunct="1">
      <a:defRPr sz="8500" kern="1200">
        <a:solidFill>
          <a:schemeClr val="tx1"/>
        </a:solidFill>
        <a:latin typeface="+mn-lt"/>
        <a:ea typeface="+mn-ea"/>
        <a:cs typeface="+mn-cs"/>
      </a:defRPr>
    </a:lvl3pPr>
    <a:lvl4pPr marL="6505454" algn="l" defTabSz="2168485" rtl="0" eaLnBrk="1" latinLnBrk="0" hangingPunct="1">
      <a:defRPr sz="8500" kern="1200">
        <a:solidFill>
          <a:schemeClr val="tx1"/>
        </a:solidFill>
        <a:latin typeface="+mn-lt"/>
        <a:ea typeface="+mn-ea"/>
        <a:cs typeface="+mn-cs"/>
      </a:defRPr>
    </a:lvl4pPr>
    <a:lvl5pPr marL="8673940" algn="l" defTabSz="2168485" rtl="0" eaLnBrk="1" latinLnBrk="0" hangingPunct="1">
      <a:defRPr sz="8500" kern="1200">
        <a:solidFill>
          <a:schemeClr val="tx1"/>
        </a:solidFill>
        <a:latin typeface="+mn-lt"/>
        <a:ea typeface="+mn-ea"/>
        <a:cs typeface="+mn-cs"/>
      </a:defRPr>
    </a:lvl5pPr>
    <a:lvl6pPr marL="10842425" algn="l" defTabSz="2168485" rtl="0" eaLnBrk="1" latinLnBrk="0" hangingPunct="1">
      <a:defRPr sz="8500" kern="1200">
        <a:solidFill>
          <a:schemeClr val="tx1"/>
        </a:solidFill>
        <a:latin typeface="+mn-lt"/>
        <a:ea typeface="+mn-ea"/>
        <a:cs typeface="+mn-cs"/>
      </a:defRPr>
    </a:lvl6pPr>
    <a:lvl7pPr marL="13010909" algn="l" defTabSz="2168485" rtl="0" eaLnBrk="1" latinLnBrk="0" hangingPunct="1">
      <a:defRPr sz="8500" kern="1200">
        <a:solidFill>
          <a:schemeClr val="tx1"/>
        </a:solidFill>
        <a:latin typeface="+mn-lt"/>
        <a:ea typeface="+mn-ea"/>
        <a:cs typeface="+mn-cs"/>
      </a:defRPr>
    </a:lvl7pPr>
    <a:lvl8pPr marL="15179396" algn="l" defTabSz="2168485" rtl="0" eaLnBrk="1" latinLnBrk="0" hangingPunct="1">
      <a:defRPr sz="8500" kern="1200">
        <a:solidFill>
          <a:schemeClr val="tx1"/>
        </a:solidFill>
        <a:latin typeface="+mn-lt"/>
        <a:ea typeface="+mn-ea"/>
        <a:cs typeface="+mn-cs"/>
      </a:defRPr>
    </a:lvl8pPr>
    <a:lvl9pPr marL="17347880" algn="l" defTabSz="2168485"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11520" userDrawn="1">
          <p15:clr>
            <a:srgbClr val="A4A3A4"/>
          </p15:clr>
        </p15:guide>
        <p15:guide id="3" orient="horz" pos="10368">
          <p15:clr>
            <a:srgbClr val="A4A3A4"/>
          </p15:clr>
        </p15:guide>
        <p15:guide id="4" pos="135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CDEFF"/>
    <a:srgbClr val="C9CBFF"/>
    <a:srgbClr val="D3E3FF"/>
    <a:srgbClr val="BCD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238" autoAdjust="0"/>
    <p:restoredTop sz="99455" autoAdjust="0"/>
  </p:normalViewPr>
  <p:slideViewPr>
    <p:cSldViewPr snapToGrid="0" snapToObjects="1">
      <p:cViewPr>
        <p:scale>
          <a:sx n="200" d="100"/>
          <a:sy n="200" d="100"/>
        </p:scale>
        <p:origin x="-22434" y="-16656"/>
      </p:cViewPr>
      <p:guideLst>
        <p:guide orient="horz" pos="9216"/>
        <p:guide pos="11520"/>
        <p:guide orient="horz" pos="10368"/>
        <p:guide pos="1353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lukethomas\Desktop\Marine%20Ecology\Marine%20Eco%20Project\Eco%20Data%20Bo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Rate of Survival after Experimentation for </a:t>
            </a:r>
            <a:r>
              <a:rPr lang="en-US" sz="1800" b="0" i="1" dirty="0"/>
              <a:t>A.</a:t>
            </a:r>
            <a:r>
              <a:rPr lang="en-US" sz="1800" b="0" i="1" baseline="0" dirty="0"/>
              <a:t> </a:t>
            </a:r>
            <a:r>
              <a:rPr lang="en-US" sz="1800" b="0" i="1" baseline="0" dirty="0" err="1"/>
              <a:t>californica</a:t>
            </a:r>
            <a:r>
              <a:rPr lang="en-US" sz="1800" b="0" i="1" baseline="0" dirty="0"/>
              <a:t> </a:t>
            </a:r>
            <a:r>
              <a:rPr lang="en-US" sz="1800" b="0" i="0" baseline="0" dirty="0"/>
              <a:t>and </a:t>
            </a:r>
            <a:r>
              <a:rPr lang="en-US" sz="1800" b="0" i="1" baseline="0" dirty="0"/>
              <a:t>T. </a:t>
            </a:r>
            <a:r>
              <a:rPr lang="en-US" sz="1800" b="0" i="1" baseline="0" dirty="0" err="1"/>
              <a:t>catalinae</a:t>
            </a:r>
            <a:endParaRPr lang="en-US" sz="1800" dirty="0"/>
          </a:p>
        </c:rich>
      </c:tx>
      <c:layout>
        <c:manualLayout>
          <c:xMode val="edge"/>
          <c:yMode val="edge"/>
          <c:x val="0.16727872086277701"/>
          <c:y val="5.5383953358473799E-2"/>
        </c:manualLayout>
      </c:layout>
      <c:overlay val="0"/>
      <c:spPr>
        <a:solidFill>
          <a:schemeClr val="bg1">
            <a:lumMod val="85000"/>
          </a:schemeClr>
        </a:solidFill>
        <a:ln>
          <a:noFill/>
        </a:ln>
        <a:effectLst/>
      </c:spPr>
    </c:title>
    <c:autoTitleDeleted val="0"/>
    <c:plotArea>
      <c:layout/>
      <c:barChart>
        <c:barDir val="col"/>
        <c:grouping val="clustered"/>
        <c:varyColors val="0"/>
        <c:ser>
          <c:idx val="0"/>
          <c:order val="0"/>
          <c:tx>
            <c:v>Armina</c:v>
          </c:tx>
          <c:spPr>
            <a:solidFill>
              <a:schemeClr val="accent1"/>
            </a:solidFill>
            <a:ln>
              <a:noFill/>
            </a:ln>
            <a:effectLst/>
          </c:spPr>
          <c:invertIfNegative val="0"/>
          <c:val>
            <c:numRef>
              <c:f>Volumes!$D$3</c:f>
              <c:numCache>
                <c:formatCode>General</c:formatCode>
                <c:ptCount val="1"/>
                <c:pt idx="0">
                  <c:v>9</c:v>
                </c:pt>
              </c:numCache>
            </c:numRef>
          </c:val>
          <c:extLst>
            <c:ext xmlns:c16="http://schemas.microsoft.com/office/drawing/2014/chart" uri="{C3380CC4-5D6E-409C-BE32-E72D297353CC}">
              <c16:uniqueId val="{00000000-7653-A643-B81C-C7B52A99E4C4}"/>
            </c:ext>
          </c:extLst>
        </c:ser>
        <c:ser>
          <c:idx val="1"/>
          <c:order val="1"/>
          <c:tx>
            <c:v>Triopha</c:v>
          </c:tx>
          <c:spPr>
            <a:solidFill>
              <a:schemeClr val="accent6"/>
            </a:solidFill>
            <a:ln>
              <a:noFill/>
            </a:ln>
            <a:effectLst/>
          </c:spPr>
          <c:invertIfNegative val="0"/>
          <c:val>
            <c:numRef>
              <c:f>Volumes!$E$3</c:f>
              <c:numCache>
                <c:formatCode>General</c:formatCode>
                <c:ptCount val="1"/>
                <c:pt idx="0">
                  <c:v>6</c:v>
                </c:pt>
              </c:numCache>
            </c:numRef>
          </c:val>
          <c:extLst>
            <c:ext xmlns:c16="http://schemas.microsoft.com/office/drawing/2014/chart" uri="{C3380CC4-5D6E-409C-BE32-E72D297353CC}">
              <c16:uniqueId val="{00000001-7653-A643-B81C-C7B52A99E4C4}"/>
            </c:ext>
          </c:extLst>
        </c:ser>
        <c:dLbls>
          <c:showLegendKey val="0"/>
          <c:showVal val="0"/>
          <c:showCatName val="0"/>
          <c:showSerName val="0"/>
          <c:showPercent val="0"/>
          <c:showBubbleSize val="0"/>
        </c:dLbls>
        <c:gapWidth val="219"/>
        <c:overlap val="-27"/>
        <c:axId val="2070523000"/>
        <c:axId val="2070525976"/>
      </c:barChart>
      <c:catAx>
        <c:axId val="2070523000"/>
        <c:scaling>
          <c:orientation val="minMax"/>
        </c:scaling>
        <c:delete val="1"/>
        <c:axPos val="b"/>
        <c:majorTickMark val="none"/>
        <c:minorTickMark val="none"/>
        <c:tickLblPos val="nextTo"/>
        <c:crossAx val="2070525976"/>
        <c:crosses val="autoZero"/>
        <c:auto val="1"/>
        <c:lblAlgn val="ctr"/>
        <c:lblOffset val="100"/>
        <c:noMultiLvlLbl val="0"/>
      </c:catAx>
      <c:valAx>
        <c:axId val="207052597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t>Number of Survivors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0523000"/>
        <c:crosses val="autoZero"/>
        <c:crossBetween val="between"/>
      </c:valAx>
      <c:spPr>
        <a:noFill/>
        <a:ln>
          <a:noFill/>
        </a:ln>
        <a:effectLst/>
      </c:spPr>
    </c:plotArea>
    <c:legend>
      <c:legendPos val="r"/>
      <c:layout>
        <c:manualLayout>
          <c:xMode val="edge"/>
          <c:yMode val="edge"/>
          <c:x val="0.79504299446766002"/>
          <c:y val="0.50747230589950898"/>
          <c:w val="0.117555697609618"/>
          <c:h val="9.3359836329242496E-2"/>
        </c:manualLayout>
      </c:layout>
      <c:overlay val="0"/>
      <c:spPr>
        <a:noFill/>
        <a:ln>
          <a:solidFill>
            <a:schemeClr val="tx1">
              <a:lumMod val="65000"/>
              <a:lumOff val="35000"/>
            </a:schemeClr>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85000"/>
      </a:schemeClr>
    </a:solidFill>
    <a:ln w="381000" cmpd="sng">
      <a:solidFill>
        <a:srgbClr val="7F7F7F"/>
      </a:solid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23975" y="10226043"/>
            <a:ext cx="36538376" cy="7056120"/>
          </a:xfrm>
        </p:spPr>
        <p:txBody>
          <a:bodyPr/>
          <a:lstStyle/>
          <a:p>
            <a:r>
              <a:rPr lang="en-CA"/>
              <a:t>Click to edit Master title style</a:t>
            </a:r>
            <a:endParaRPr lang="en-US"/>
          </a:p>
        </p:txBody>
      </p:sp>
      <p:sp>
        <p:nvSpPr>
          <p:cNvPr id="3" name="Subtitle 2"/>
          <p:cNvSpPr>
            <a:spLocks noGrp="1"/>
          </p:cNvSpPr>
          <p:nvPr>
            <p:ph type="subTitle" idx="1"/>
          </p:nvPr>
        </p:nvSpPr>
        <p:spPr>
          <a:xfrm>
            <a:off x="6447949" y="18653760"/>
            <a:ext cx="30090428" cy="8412480"/>
          </a:xfrm>
        </p:spPr>
        <p:txBody>
          <a:bodyPr/>
          <a:lstStyle>
            <a:lvl1pPr marL="0" indent="0" algn="ctr">
              <a:buNone/>
              <a:defRPr>
                <a:solidFill>
                  <a:schemeClr val="tx1">
                    <a:tint val="75000"/>
                  </a:schemeClr>
                </a:solidFill>
              </a:defRPr>
            </a:lvl1pPr>
            <a:lvl2pPr marL="1987794" indent="0" algn="ctr">
              <a:buNone/>
              <a:defRPr>
                <a:solidFill>
                  <a:schemeClr val="tx1">
                    <a:tint val="75000"/>
                  </a:schemeClr>
                </a:solidFill>
              </a:defRPr>
            </a:lvl2pPr>
            <a:lvl3pPr marL="3975589" indent="0" algn="ctr">
              <a:buNone/>
              <a:defRPr>
                <a:solidFill>
                  <a:schemeClr val="tx1">
                    <a:tint val="75000"/>
                  </a:schemeClr>
                </a:solidFill>
              </a:defRPr>
            </a:lvl3pPr>
            <a:lvl4pPr marL="5963383" indent="0" algn="ctr">
              <a:buNone/>
              <a:defRPr>
                <a:solidFill>
                  <a:schemeClr val="tx1">
                    <a:tint val="75000"/>
                  </a:schemeClr>
                </a:solidFill>
              </a:defRPr>
            </a:lvl4pPr>
            <a:lvl5pPr marL="7951178" indent="0" algn="ctr">
              <a:buNone/>
              <a:defRPr>
                <a:solidFill>
                  <a:schemeClr val="tx1">
                    <a:tint val="75000"/>
                  </a:schemeClr>
                </a:solidFill>
              </a:defRPr>
            </a:lvl5pPr>
            <a:lvl6pPr marL="9938972" indent="0" algn="ctr">
              <a:buNone/>
              <a:defRPr>
                <a:solidFill>
                  <a:schemeClr val="tx1">
                    <a:tint val="75000"/>
                  </a:schemeClr>
                </a:solidFill>
              </a:defRPr>
            </a:lvl6pPr>
            <a:lvl7pPr marL="11926767" indent="0" algn="ctr">
              <a:buNone/>
              <a:defRPr>
                <a:solidFill>
                  <a:schemeClr val="tx1">
                    <a:tint val="75000"/>
                  </a:schemeClr>
                </a:solidFill>
              </a:defRPr>
            </a:lvl7pPr>
            <a:lvl8pPr marL="13914561" indent="0" algn="ctr">
              <a:buNone/>
              <a:defRPr>
                <a:solidFill>
                  <a:schemeClr val="tx1">
                    <a:tint val="75000"/>
                  </a:schemeClr>
                </a:solidFill>
              </a:defRPr>
            </a:lvl8pPr>
            <a:lvl9pPr marL="15902356"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B12AFA36-F10D-A64A-8962-ED07573A6A4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8D2B2-534A-CF4E-9199-554CE8A3A4B7}" type="slidenum">
              <a:rPr lang="en-US" smtClean="0"/>
              <a:t>‹#›</a:t>
            </a:fld>
            <a:endParaRPr lang="en-US"/>
          </a:p>
        </p:txBody>
      </p:sp>
    </p:spTree>
    <p:extLst>
      <p:ext uri="{BB962C8B-B14F-4D97-AF65-F5344CB8AC3E}">
        <p14:creationId xmlns:p14="http://schemas.microsoft.com/office/powerpoint/2010/main" val="391714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12AFA36-F10D-A64A-8962-ED07573A6A4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8D2B2-534A-CF4E-9199-554CE8A3A4B7}" type="slidenum">
              <a:rPr lang="en-US" smtClean="0"/>
              <a:t>‹#›</a:t>
            </a:fld>
            <a:endParaRPr lang="en-US"/>
          </a:p>
        </p:txBody>
      </p:sp>
    </p:spTree>
    <p:extLst>
      <p:ext uri="{BB962C8B-B14F-4D97-AF65-F5344CB8AC3E}">
        <p14:creationId xmlns:p14="http://schemas.microsoft.com/office/powerpoint/2010/main" val="339682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197295" y="5273042"/>
            <a:ext cx="34814448" cy="11234928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7739038" y="5273042"/>
            <a:ext cx="103741821" cy="11234928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12AFA36-F10D-A64A-8962-ED07573A6A4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8D2B2-534A-CF4E-9199-554CE8A3A4B7}" type="slidenum">
              <a:rPr lang="en-US" smtClean="0"/>
              <a:t>‹#›</a:t>
            </a:fld>
            <a:endParaRPr lang="en-US"/>
          </a:p>
        </p:txBody>
      </p:sp>
    </p:spTree>
    <p:extLst>
      <p:ext uri="{BB962C8B-B14F-4D97-AF65-F5344CB8AC3E}">
        <p14:creationId xmlns:p14="http://schemas.microsoft.com/office/powerpoint/2010/main" val="399853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12AFA36-F10D-A64A-8962-ED07573A6A4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8D2B2-534A-CF4E-9199-554CE8A3A4B7}" type="slidenum">
              <a:rPr lang="en-US" smtClean="0"/>
              <a:t>‹#›</a:t>
            </a:fld>
            <a:endParaRPr lang="en-US"/>
          </a:p>
        </p:txBody>
      </p:sp>
    </p:spTree>
    <p:extLst>
      <p:ext uri="{BB962C8B-B14F-4D97-AF65-F5344CB8AC3E}">
        <p14:creationId xmlns:p14="http://schemas.microsoft.com/office/powerpoint/2010/main" val="211781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95624" y="21153122"/>
            <a:ext cx="36538376" cy="6537960"/>
          </a:xfrm>
        </p:spPr>
        <p:txBody>
          <a:bodyPr anchor="t"/>
          <a:lstStyle>
            <a:lvl1pPr algn="l">
              <a:defRPr sz="17400" b="1" cap="all"/>
            </a:lvl1pPr>
          </a:lstStyle>
          <a:p>
            <a:r>
              <a:rPr lang="en-CA"/>
              <a:t>Click to edit Master title style</a:t>
            </a:r>
            <a:endParaRPr lang="en-US"/>
          </a:p>
        </p:txBody>
      </p:sp>
      <p:sp>
        <p:nvSpPr>
          <p:cNvPr id="3" name="Text Placeholder 2"/>
          <p:cNvSpPr>
            <a:spLocks noGrp="1"/>
          </p:cNvSpPr>
          <p:nvPr>
            <p:ph type="body" idx="1"/>
          </p:nvPr>
        </p:nvSpPr>
        <p:spPr>
          <a:xfrm>
            <a:off x="3395624" y="13952225"/>
            <a:ext cx="36538376" cy="7200898"/>
          </a:xfrm>
        </p:spPr>
        <p:txBody>
          <a:bodyPr anchor="b"/>
          <a:lstStyle>
            <a:lvl1pPr marL="0" indent="0">
              <a:buNone/>
              <a:defRPr sz="8600">
                <a:solidFill>
                  <a:schemeClr val="tx1">
                    <a:tint val="75000"/>
                  </a:schemeClr>
                </a:solidFill>
              </a:defRPr>
            </a:lvl1pPr>
            <a:lvl2pPr marL="1987794" indent="0">
              <a:buNone/>
              <a:defRPr sz="7800">
                <a:solidFill>
                  <a:schemeClr val="tx1">
                    <a:tint val="75000"/>
                  </a:schemeClr>
                </a:solidFill>
              </a:defRPr>
            </a:lvl2pPr>
            <a:lvl3pPr marL="3975589" indent="0">
              <a:buNone/>
              <a:defRPr sz="6900">
                <a:solidFill>
                  <a:schemeClr val="tx1">
                    <a:tint val="75000"/>
                  </a:schemeClr>
                </a:solidFill>
              </a:defRPr>
            </a:lvl3pPr>
            <a:lvl4pPr marL="5963383" indent="0">
              <a:buNone/>
              <a:defRPr sz="6100">
                <a:solidFill>
                  <a:schemeClr val="tx1">
                    <a:tint val="75000"/>
                  </a:schemeClr>
                </a:solidFill>
              </a:defRPr>
            </a:lvl4pPr>
            <a:lvl5pPr marL="7951178" indent="0">
              <a:buNone/>
              <a:defRPr sz="6100">
                <a:solidFill>
                  <a:schemeClr val="tx1">
                    <a:tint val="75000"/>
                  </a:schemeClr>
                </a:solidFill>
              </a:defRPr>
            </a:lvl5pPr>
            <a:lvl6pPr marL="9938972" indent="0">
              <a:buNone/>
              <a:defRPr sz="6100">
                <a:solidFill>
                  <a:schemeClr val="tx1">
                    <a:tint val="75000"/>
                  </a:schemeClr>
                </a:solidFill>
              </a:defRPr>
            </a:lvl6pPr>
            <a:lvl7pPr marL="11926767" indent="0">
              <a:buNone/>
              <a:defRPr sz="6100">
                <a:solidFill>
                  <a:schemeClr val="tx1">
                    <a:tint val="75000"/>
                  </a:schemeClr>
                </a:solidFill>
              </a:defRPr>
            </a:lvl7pPr>
            <a:lvl8pPr marL="13914561" indent="0">
              <a:buNone/>
              <a:defRPr sz="6100">
                <a:solidFill>
                  <a:schemeClr val="tx1">
                    <a:tint val="75000"/>
                  </a:schemeClr>
                </a:solidFill>
              </a:defRPr>
            </a:lvl8pPr>
            <a:lvl9pPr marL="15902356" indent="0">
              <a:buNone/>
              <a:defRPr sz="61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B12AFA36-F10D-A64A-8962-ED07573A6A4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8D2B2-534A-CF4E-9199-554CE8A3A4B7}" type="slidenum">
              <a:rPr lang="en-US" smtClean="0"/>
              <a:t>‹#›</a:t>
            </a:fld>
            <a:endParaRPr lang="en-US"/>
          </a:p>
        </p:txBody>
      </p:sp>
    </p:spTree>
    <p:extLst>
      <p:ext uri="{BB962C8B-B14F-4D97-AF65-F5344CB8AC3E}">
        <p14:creationId xmlns:p14="http://schemas.microsoft.com/office/powerpoint/2010/main" val="409830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7739035" y="30723842"/>
            <a:ext cx="69278132" cy="86898480"/>
          </a:xfrm>
        </p:spPr>
        <p:txBody>
          <a:bodyPr/>
          <a:lstStyle>
            <a:lvl1pPr>
              <a:defRPr sz="12200"/>
            </a:lvl1pPr>
            <a:lvl2pPr>
              <a:defRPr sz="10500"/>
            </a:lvl2pPr>
            <a:lvl3pPr>
              <a:defRPr sz="8600"/>
            </a:lvl3pPr>
            <a:lvl4pPr>
              <a:defRPr sz="7800"/>
            </a:lvl4pPr>
            <a:lvl5pPr>
              <a:defRPr sz="7800"/>
            </a:lvl5pPr>
            <a:lvl6pPr>
              <a:defRPr sz="7800"/>
            </a:lvl6pPr>
            <a:lvl7pPr>
              <a:defRPr sz="7800"/>
            </a:lvl7pPr>
            <a:lvl8pPr>
              <a:defRPr sz="7800"/>
            </a:lvl8pPr>
            <a:lvl9pPr>
              <a:defRPr sz="7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77733608" y="30723842"/>
            <a:ext cx="69278137" cy="86898480"/>
          </a:xfrm>
        </p:spPr>
        <p:txBody>
          <a:bodyPr/>
          <a:lstStyle>
            <a:lvl1pPr>
              <a:defRPr sz="12200"/>
            </a:lvl1pPr>
            <a:lvl2pPr>
              <a:defRPr sz="10500"/>
            </a:lvl2pPr>
            <a:lvl3pPr>
              <a:defRPr sz="8600"/>
            </a:lvl3pPr>
            <a:lvl4pPr>
              <a:defRPr sz="7800"/>
            </a:lvl4pPr>
            <a:lvl5pPr>
              <a:defRPr sz="7800"/>
            </a:lvl5pPr>
            <a:lvl6pPr>
              <a:defRPr sz="7800"/>
            </a:lvl6pPr>
            <a:lvl7pPr>
              <a:defRPr sz="7800"/>
            </a:lvl7pPr>
            <a:lvl8pPr>
              <a:defRPr sz="7800"/>
            </a:lvl8pPr>
            <a:lvl9pPr>
              <a:defRPr sz="7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B12AFA36-F10D-A64A-8962-ED07573A6A4F}"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8D2B2-534A-CF4E-9199-554CE8A3A4B7}" type="slidenum">
              <a:rPr lang="en-US" smtClean="0"/>
              <a:t>‹#›</a:t>
            </a:fld>
            <a:endParaRPr lang="en-US"/>
          </a:p>
        </p:txBody>
      </p:sp>
    </p:spTree>
    <p:extLst>
      <p:ext uri="{BB962C8B-B14F-4D97-AF65-F5344CB8AC3E}">
        <p14:creationId xmlns:p14="http://schemas.microsoft.com/office/powerpoint/2010/main" val="52384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9316" y="1318263"/>
            <a:ext cx="38687693" cy="54864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2149317" y="7368545"/>
            <a:ext cx="18993092" cy="3070857"/>
          </a:xfrm>
        </p:spPr>
        <p:txBody>
          <a:bodyPr anchor="b"/>
          <a:lstStyle>
            <a:lvl1pPr marL="0" indent="0">
              <a:buNone/>
              <a:defRPr sz="10500" b="1"/>
            </a:lvl1pPr>
            <a:lvl2pPr marL="1987794" indent="0">
              <a:buNone/>
              <a:defRPr sz="8600" b="1"/>
            </a:lvl2pPr>
            <a:lvl3pPr marL="3975589" indent="0">
              <a:buNone/>
              <a:defRPr sz="7800" b="1"/>
            </a:lvl3pPr>
            <a:lvl4pPr marL="5963383" indent="0">
              <a:buNone/>
              <a:defRPr sz="6900" b="1"/>
            </a:lvl4pPr>
            <a:lvl5pPr marL="7951178" indent="0">
              <a:buNone/>
              <a:defRPr sz="6900" b="1"/>
            </a:lvl5pPr>
            <a:lvl6pPr marL="9938972" indent="0">
              <a:buNone/>
              <a:defRPr sz="6900" b="1"/>
            </a:lvl6pPr>
            <a:lvl7pPr marL="11926767" indent="0">
              <a:buNone/>
              <a:defRPr sz="6900" b="1"/>
            </a:lvl7pPr>
            <a:lvl8pPr marL="13914561" indent="0">
              <a:buNone/>
              <a:defRPr sz="6900" b="1"/>
            </a:lvl8pPr>
            <a:lvl9pPr marL="15902356" indent="0">
              <a:buNone/>
              <a:defRPr sz="6900" b="1"/>
            </a:lvl9pPr>
          </a:lstStyle>
          <a:p>
            <a:pPr lvl="0"/>
            <a:r>
              <a:rPr lang="en-CA"/>
              <a:t>Click to edit Master text styles</a:t>
            </a:r>
          </a:p>
        </p:txBody>
      </p:sp>
      <p:sp>
        <p:nvSpPr>
          <p:cNvPr id="4" name="Content Placeholder 3"/>
          <p:cNvSpPr>
            <a:spLocks noGrp="1"/>
          </p:cNvSpPr>
          <p:nvPr>
            <p:ph sz="half" idx="2"/>
          </p:nvPr>
        </p:nvSpPr>
        <p:spPr>
          <a:xfrm>
            <a:off x="2149317" y="10439402"/>
            <a:ext cx="18993092" cy="18966183"/>
          </a:xfrm>
        </p:spPr>
        <p:txBody>
          <a:bodyPr/>
          <a:lstStyle>
            <a:lvl1pPr>
              <a:defRPr sz="10500"/>
            </a:lvl1pPr>
            <a:lvl2pPr>
              <a:defRPr sz="86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21836458" y="7368545"/>
            <a:ext cx="19000553" cy="3070857"/>
          </a:xfrm>
        </p:spPr>
        <p:txBody>
          <a:bodyPr anchor="b"/>
          <a:lstStyle>
            <a:lvl1pPr marL="0" indent="0">
              <a:buNone/>
              <a:defRPr sz="10500" b="1"/>
            </a:lvl1pPr>
            <a:lvl2pPr marL="1987794" indent="0">
              <a:buNone/>
              <a:defRPr sz="8600" b="1"/>
            </a:lvl2pPr>
            <a:lvl3pPr marL="3975589" indent="0">
              <a:buNone/>
              <a:defRPr sz="7800" b="1"/>
            </a:lvl3pPr>
            <a:lvl4pPr marL="5963383" indent="0">
              <a:buNone/>
              <a:defRPr sz="6900" b="1"/>
            </a:lvl4pPr>
            <a:lvl5pPr marL="7951178" indent="0">
              <a:buNone/>
              <a:defRPr sz="6900" b="1"/>
            </a:lvl5pPr>
            <a:lvl6pPr marL="9938972" indent="0">
              <a:buNone/>
              <a:defRPr sz="6900" b="1"/>
            </a:lvl6pPr>
            <a:lvl7pPr marL="11926767" indent="0">
              <a:buNone/>
              <a:defRPr sz="6900" b="1"/>
            </a:lvl7pPr>
            <a:lvl8pPr marL="13914561" indent="0">
              <a:buNone/>
              <a:defRPr sz="6900" b="1"/>
            </a:lvl8pPr>
            <a:lvl9pPr marL="15902356" indent="0">
              <a:buNone/>
              <a:defRPr sz="6900" b="1"/>
            </a:lvl9pPr>
          </a:lstStyle>
          <a:p>
            <a:pPr lvl="0"/>
            <a:r>
              <a:rPr lang="en-CA"/>
              <a:t>Click to edit Master text styles</a:t>
            </a:r>
          </a:p>
        </p:txBody>
      </p:sp>
      <p:sp>
        <p:nvSpPr>
          <p:cNvPr id="6" name="Content Placeholder 5"/>
          <p:cNvSpPr>
            <a:spLocks noGrp="1"/>
          </p:cNvSpPr>
          <p:nvPr>
            <p:ph sz="quarter" idx="4"/>
          </p:nvPr>
        </p:nvSpPr>
        <p:spPr>
          <a:xfrm>
            <a:off x="21836458" y="10439402"/>
            <a:ext cx="19000553" cy="18966183"/>
          </a:xfrm>
        </p:spPr>
        <p:txBody>
          <a:bodyPr/>
          <a:lstStyle>
            <a:lvl1pPr>
              <a:defRPr sz="10500"/>
            </a:lvl1pPr>
            <a:lvl2pPr>
              <a:defRPr sz="86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B12AFA36-F10D-A64A-8962-ED07573A6A4F}"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8D2B2-534A-CF4E-9199-554CE8A3A4B7}" type="slidenum">
              <a:rPr lang="en-US" smtClean="0"/>
              <a:t>‹#›</a:t>
            </a:fld>
            <a:endParaRPr lang="en-US"/>
          </a:p>
        </p:txBody>
      </p:sp>
    </p:spTree>
    <p:extLst>
      <p:ext uri="{BB962C8B-B14F-4D97-AF65-F5344CB8AC3E}">
        <p14:creationId xmlns:p14="http://schemas.microsoft.com/office/powerpoint/2010/main" val="135884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B12AFA36-F10D-A64A-8962-ED07573A6A4F}"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8D2B2-534A-CF4E-9199-554CE8A3A4B7}" type="slidenum">
              <a:rPr lang="en-US" smtClean="0"/>
              <a:t>‹#›</a:t>
            </a:fld>
            <a:endParaRPr lang="en-US"/>
          </a:p>
        </p:txBody>
      </p:sp>
    </p:spTree>
    <p:extLst>
      <p:ext uri="{BB962C8B-B14F-4D97-AF65-F5344CB8AC3E}">
        <p14:creationId xmlns:p14="http://schemas.microsoft.com/office/powerpoint/2010/main" val="342697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AFA36-F10D-A64A-8962-ED07573A6A4F}"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8D2B2-534A-CF4E-9199-554CE8A3A4B7}" type="slidenum">
              <a:rPr lang="en-US" smtClean="0"/>
              <a:t>‹#›</a:t>
            </a:fld>
            <a:endParaRPr lang="en-US"/>
          </a:p>
        </p:txBody>
      </p:sp>
    </p:spTree>
    <p:extLst>
      <p:ext uri="{BB962C8B-B14F-4D97-AF65-F5344CB8AC3E}">
        <p14:creationId xmlns:p14="http://schemas.microsoft.com/office/powerpoint/2010/main" val="47211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9320" y="1310640"/>
            <a:ext cx="14142205" cy="5577840"/>
          </a:xfrm>
        </p:spPr>
        <p:txBody>
          <a:bodyPr anchor="b"/>
          <a:lstStyle>
            <a:lvl1pPr algn="l">
              <a:defRPr sz="8600" b="1"/>
            </a:lvl1pPr>
          </a:lstStyle>
          <a:p>
            <a:r>
              <a:rPr lang="en-CA"/>
              <a:t>Click to edit Master title style</a:t>
            </a:r>
            <a:endParaRPr lang="en-US"/>
          </a:p>
        </p:txBody>
      </p:sp>
      <p:sp>
        <p:nvSpPr>
          <p:cNvPr id="3" name="Content Placeholder 2"/>
          <p:cNvSpPr>
            <a:spLocks noGrp="1"/>
          </p:cNvSpPr>
          <p:nvPr>
            <p:ph idx="1"/>
          </p:nvPr>
        </p:nvSpPr>
        <p:spPr>
          <a:xfrm>
            <a:off x="16806460" y="1310643"/>
            <a:ext cx="24030550" cy="28094942"/>
          </a:xfrm>
        </p:spPr>
        <p:txBody>
          <a:bodyPr/>
          <a:lstStyle>
            <a:lvl1pPr>
              <a:defRPr sz="14000"/>
            </a:lvl1pPr>
            <a:lvl2pPr>
              <a:defRPr sz="12200"/>
            </a:lvl2pPr>
            <a:lvl3pPr>
              <a:defRPr sz="10500"/>
            </a:lvl3pPr>
            <a:lvl4pPr>
              <a:defRPr sz="8600"/>
            </a:lvl4pPr>
            <a:lvl5pPr>
              <a:defRPr sz="8600"/>
            </a:lvl5pPr>
            <a:lvl6pPr>
              <a:defRPr sz="8600"/>
            </a:lvl6pPr>
            <a:lvl7pPr>
              <a:defRPr sz="8600"/>
            </a:lvl7pPr>
            <a:lvl8pPr>
              <a:defRPr sz="8600"/>
            </a:lvl8pPr>
            <a:lvl9pPr>
              <a:defRPr sz="8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2149320" y="6888483"/>
            <a:ext cx="14142205" cy="22517102"/>
          </a:xfrm>
        </p:spPr>
        <p:txBody>
          <a:bodyPr/>
          <a:lstStyle>
            <a:lvl1pPr marL="0" indent="0">
              <a:buNone/>
              <a:defRPr sz="6100"/>
            </a:lvl1pPr>
            <a:lvl2pPr marL="1987794" indent="0">
              <a:buNone/>
              <a:defRPr sz="5200"/>
            </a:lvl2pPr>
            <a:lvl3pPr marL="3975589" indent="0">
              <a:buNone/>
              <a:defRPr sz="4400"/>
            </a:lvl3pPr>
            <a:lvl4pPr marL="5963383" indent="0">
              <a:buNone/>
              <a:defRPr sz="3900"/>
            </a:lvl4pPr>
            <a:lvl5pPr marL="7951178" indent="0">
              <a:buNone/>
              <a:defRPr sz="3900"/>
            </a:lvl5pPr>
            <a:lvl6pPr marL="9938972" indent="0">
              <a:buNone/>
              <a:defRPr sz="3900"/>
            </a:lvl6pPr>
            <a:lvl7pPr marL="11926767" indent="0">
              <a:buNone/>
              <a:defRPr sz="3900"/>
            </a:lvl7pPr>
            <a:lvl8pPr marL="13914561" indent="0">
              <a:buNone/>
              <a:defRPr sz="3900"/>
            </a:lvl8pPr>
            <a:lvl9pPr marL="15902356" indent="0">
              <a:buNone/>
              <a:defRPr sz="3900"/>
            </a:lvl9pPr>
          </a:lstStyle>
          <a:p>
            <a:pPr lvl="0"/>
            <a:r>
              <a:rPr lang="en-CA"/>
              <a:t>Click to edit Master text styles</a:t>
            </a:r>
          </a:p>
        </p:txBody>
      </p:sp>
      <p:sp>
        <p:nvSpPr>
          <p:cNvPr id="5" name="Date Placeholder 4"/>
          <p:cNvSpPr>
            <a:spLocks noGrp="1"/>
          </p:cNvSpPr>
          <p:nvPr>
            <p:ph type="dt" sz="half" idx="10"/>
          </p:nvPr>
        </p:nvSpPr>
        <p:spPr/>
        <p:txBody>
          <a:bodyPr/>
          <a:lstStyle/>
          <a:p>
            <a:fld id="{B12AFA36-F10D-A64A-8962-ED07573A6A4F}"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8D2B2-534A-CF4E-9199-554CE8A3A4B7}" type="slidenum">
              <a:rPr lang="en-US" smtClean="0"/>
              <a:t>‹#›</a:t>
            </a:fld>
            <a:endParaRPr lang="en-US"/>
          </a:p>
        </p:txBody>
      </p:sp>
    </p:spTree>
    <p:extLst>
      <p:ext uri="{BB962C8B-B14F-4D97-AF65-F5344CB8AC3E}">
        <p14:creationId xmlns:p14="http://schemas.microsoft.com/office/powerpoint/2010/main" val="34649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25621" y="23042880"/>
            <a:ext cx="25791795" cy="2720342"/>
          </a:xfrm>
        </p:spPr>
        <p:txBody>
          <a:bodyPr anchor="b"/>
          <a:lstStyle>
            <a:lvl1pPr algn="l">
              <a:defRPr sz="8600" b="1"/>
            </a:lvl1pPr>
          </a:lstStyle>
          <a:p>
            <a:r>
              <a:rPr lang="en-CA"/>
              <a:t>Click to edit Master title style</a:t>
            </a:r>
            <a:endParaRPr lang="en-US"/>
          </a:p>
        </p:txBody>
      </p:sp>
      <p:sp>
        <p:nvSpPr>
          <p:cNvPr id="3" name="Picture Placeholder 2"/>
          <p:cNvSpPr>
            <a:spLocks noGrp="1"/>
          </p:cNvSpPr>
          <p:nvPr>
            <p:ph type="pic" idx="1"/>
          </p:nvPr>
        </p:nvSpPr>
        <p:spPr>
          <a:xfrm>
            <a:off x="8425621" y="2941322"/>
            <a:ext cx="25791795" cy="19751040"/>
          </a:xfrm>
        </p:spPr>
        <p:txBody>
          <a:bodyPr/>
          <a:lstStyle>
            <a:lvl1pPr marL="0" indent="0">
              <a:buNone/>
              <a:defRPr sz="14000"/>
            </a:lvl1pPr>
            <a:lvl2pPr marL="1987794" indent="0">
              <a:buNone/>
              <a:defRPr sz="12200"/>
            </a:lvl2pPr>
            <a:lvl3pPr marL="3975589" indent="0">
              <a:buNone/>
              <a:defRPr sz="10500"/>
            </a:lvl3pPr>
            <a:lvl4pPr marL="5963383" indent="0">
              <a:buNone/>
              <a:defRPr sz="8600"/>
            </a:lvl4pPr>
            <a:lvl5pPr marL="7951178" indent="0">
              <a:buNone/>
              <a:defRPr sz="8600"/>
            </a:lvl5pPr>
            <a:lvl6pPr marL="9938972" indent="0">
              <a:buNone/>
              <a:defRPr sz="8600"/>
            </a:lvl6pPr>
            <a:lvl7pPr marL="11926767" indent="0">
              <a:buNone/>
              <a:defRPr sz="8600"/>
            </a:lvl7pPr>
            <a:lvl8pPr marL="13914561" indent="0">
              <a:buNone/>
              <a:defRPr sz="8600"/>
            </a:lvl8pPr>
            <a:lvl9pPr marL="15902356" indent="0">
              <a:buNone/>
              <a:defRPr sz="8600"/>
            </a:lvl9pPr>
          </a:lstStyle>
          <a:p>
            <a:endParaRPr lang="en-US"/>
          </a:p>
        </p:txBody>
      </p:sp>
      <p:sp>
        <p:nvSpPr>
          <p:cNvPr id="4" name="Text Placeholder 3"/>
          <p:cNvSpPr>
            <a:spLocks noGrp="1"/>
          </p:cNvSpPr>
          <p:nvPr>
            <p:ph type="body" sz="half" idx="2"/>
          </p:nvPr>
        </p:nvSpPr>
        <p:spPr>
          <a:xfrm>
            <a:off x="8425621" y="25763223"/>
            <a:ext cx="25791795" cy="3863338"/>
          </a:xfrm>
        </p:spPr>
        <p:txBody>
          <a:bodyPr/>
          <a:lstStyle>
            <a:lvl1pPr marL="0" indent="0">
              <a:buNone/>
              <a:defRPr sz="6100"/>
            </a:lvl1pPr>
            <a:lvl2pPr marL="1987794" indent="0">
              <a:buNone/>
              <a:defRPr sz="5200"/>
            </a:lvl2pPr>
            <a:lvl3pPr marL="3975589" indent="0">
              <a:buNone/>
              <a:defRPr sz="4400"/>
            </a:lvl3pPr>
            <a:lvl4pPr marL="5963383" indent="0">
              <a:buNone/>
              <a:defRPr sz="3900"/>
            </a:lvl4pPr>
            <a:lvl5pPr marL="7951178" indent="0">
              <a:buNone/>
              <a:defRPr sz="3900"/>
            </a:lvl5pPr>
            <a:lvl6pPr marL="9938972" indent="0">
              <a:buNone/>
              <a:defRPr sz="3900"/>
            </a:lvl6pPr>
            <a:lvl7pPr marL="11926767" indent="0">
              <a:buNone/>
              <a:defRPr sz="3900"/>
            </a:lvl7pPr>
            <a:lvl8pPr marL="13914561" indent="0">
              <a:buNone/>
              <a:defRPr sz="3900"/>
            </a:lvl8pPr>
            <a:lvl9pPr marL="15902356" indent="0">
              <a:buNone/>
              <a:defRPr sz="3900"/>
            </a:lvl9pPr>
          </a:lstStyle>
          <a:p>
            <a:pPr lvl="0"/>
            <a:r>
              <a:rPr lang="en-CA"/>
              <a:t>Click to edit Master text styles</a:t>
            </a:r>
          </a:p>
        </p:txBody>
      </p:sp>
      <p:sp>
        <p:nvSpPr>
          <p:cNvPr id="5" name="Date Placeholder 4"/>
          <p:cNvSpPr>
            <a:spLocks noGrp="1"/>
          </p:cNvSpPr>
          <p:nvPr>
            <p:ph type="dt" sz="half" idx="10"/>
          </p:nvPr>
        </p:nvSpPr>
        <p:spPr/>
        <p:txBody>
          <a:bodyPr/>
          <a:lstStyle/>
          <a:p>
            <a:fld id="{B12AFA36-F10D-A64A-8962-ED07573A6A4F}"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8D2B2-534A-CF4E-9199-554CE8A3A4B7}" type="slidenum">
              <a:rPr lang="en-US" smtClean="0"/>
              <a:t>‹#›</a:t>
            </a:fld>
            <a:endParaRPr lang="en-US"/>
          </a:p>
        </p:txBody>
      </p:sp>
    </p:spTree>
    <p:extLst>
      <p:ext uri="{BB962C8B-B14F-4D97-AF65-F5344CB8AC3E}">
        <p14:creationId xmlns:p14="http://schemas.microsoft.com/office/powerpoint/2010/main" val="257353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9316" y="1318263"/>
            <a:ext cx="38687693" cy="5486400"/>
          </a:xfrm>
          <a:prstGeom prst="rect">
            <a:avLst/>
          </a:prstGeom>
        </p:spPr>
        <p:txBody>
          <a:bodyPr vert="horz" lIns="397559" tIns="198780" rIns="397559" bIns="19878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2149316" y="7680964"/>
            <a:ext cx="38687693" cy="21724622"/>
          </a:xfrm>
          <a:prstGeom prst="rect">
            <a:avLst/>
          </a:prstGeom>
        </p:spPr>
        <p:txBody>
          <a:bodyPr vert="horz" lIns="397559" tIns="198780" rIns="397559" bIns="19878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2149316" y="30510483"/>
            <a:ext cx="10030143" cy="1752600"/>
          </a:xfrm>
          <a:prstGeom prst="rect">
            <a:avLst/>
          </a:prstGeom>
        </p:spPr>
        <p:txBody>
          <a:bodyPr vert="horz" lIns="397559" tIns="198780" rIns="397559" bIns="198780" rtlCol="0" anchor="ctr"/>
          <a:lstStyle>
            <a:lvl1pPr algn="l">
              <a:defRPr sz="5200">
                <a:solidFill>
                  <a:schemeClr val="tx1">
                    <a:tint val="75000"/>
                  </a:schemeClr>
                </a:solidFill>
              </a:defRPr>
            </a:lvl1pPr>
          </a:lstStyle>
          <a:p>
            <a:fld id="{B12AFA36-F10D-A64A-8962-ED07573A6A4F}" type="datetimeFigureOut">
              <a:rPr lang="en-US" smtClean="0"/>
              <a:t>11/5/2019</a:t>
            </a:fld>
            <a:endParaRPr lang="en-US"/>
          </a:p>
        </p:txBody>
      </p:sp>
      <p:sp>
        <p:nvSpPr>
          <p:cNvPr id="5" name="Footer Placeholder 4"/>
          <p:cNvSpPr>
            <a:spLocks noGrp="1"/>
          </p:cNvSpPr>
          <p:nvPr>
            <p:ph type="ftr" sz="quarter" idx="3"/>
          </p:nvPr>
        </p:nvSpPr>
        <p:spPr>
          <a:xfrm>
            <a:off x="14686995" y="30510483"/>
            <a:ext cx="13612336" cy="1752600"/>
          </a:xfrm>
          <a:prstGeom prst="rect">
            <a:avLst/>
          </a:prstGeom>
        </p:spPr>
        <p:txBody>
          <a:bodyPr vert="horz" lIns="397559" tIns="198780" rIns="397559" bIns="198780" rtlCol="0" anchor="ctr"/>
          <a:lstStyle>
            <a:lvl1pPr algn="ctr">
              <a:defRPr sz="5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806866" y="30510483"/>
            <a:ext cx="10030143" cy="1752600"/>
          </a:xfrm>
          <a:prstGeom prst="rect">
            <a:avLst/>
          </a:prstGeom>
        </p:spPr>
        <p:txBody>
          <a:bodyPr vert="horz" lIns="397559" tIns="198780" rIns="397559" bIns="198780" rtlCol="0" anchor="ctr"/>
          <a:lstStyle>
            <a:lvl1pPr algn="r">
              <a:defRPr sz="5200">
                <a:solidFill>
                  <a:schemeClr val="tx1">
                    <a:tint val="75000"/>
                  </a:schemeClr>
                </a:solidFill>
              </a:defRPr>
            </a:lvl1pPr>
          </a:lstStyle>
          <a:p>
            <a:fld id="{36D8D2B2-534A-CF4E-9199-554CE8A3A4B7}" type="slidenum">
              <a:rPr lang="en-US" smtClean="0"/>
              <a:t>‹#›</a:t>
            </a:fld>
            <a:endParaRPr lang="en-US"/>
          </a:p>
        </p:txBody>
      </p:sp>
    </p:spTree>
    <p:extLst>
      <p:ext uri="{BB962C8B-B14F-4D97-AF65-F5344CB8AC3E}">
        <p14:creationId xmlns:p14="http://schemas.microsoft.com/office/powerpoint/2010/main" val="2635885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87794" rtl="0" eaLnBrk="1" latinLnBrk="0" hangingPunct="1">
        <a:spcBef>
          <a:spcPct val="0"/>
        </a:spcBef>
        <a:buNone/>
        <a:defRPr sz="19100" kern="1200">
          <a:solidFill>
            <a:schemeClr val="tx1"/>
          </a:solidFill>
          <a:latin typeface="+mj-lt"/>
          <a:ea typeface="+mj-ea"/>
          <a:cs typeface="+mj-cs"/>
        </a:defRPr>
      </a:lvl1pPr>
    </p:titleStyle>
    <p:bodyStyle>
      <a:lvl1pPr marL="1490846" indent="-1490846" algn="l" defTabSz="1987794" rtl="0" eaLnBrk="1" latinLnBrk="0" hangingPunct="1">
        <a:spcBef>
          <a:spcPct val="20000"/>
        </a:spcBef>
        <a:buFont typeface="Arial"/>
        <a:buChar char="•"/>
        <a:defRPr sz="14000" kern="1200">
          <a:solidFill>
            <a:schemeClr val="tx1"/>
          </a:solidFill>
          <a:latin typeface="+mn-lt"/>
          <a:ea typeface="+mn-ea"/>
          <a:cs typeface="+mn-cs"/>
        </a:defRPr>
      </a:lvl1pPr>
      <a:lvl2pPr marL="3230166" indent="-1242372" algn="l" defTabSz="1987794" rtl="0" eaLnBrk="1" latinLnBrk="0" hangingPunct="1">
        <a:spcBef>
          <a:spcPct val="20000"/>
        </a:spcBef>
        <a:buFont typeface="Arial"/>
        <a:buChar char="–"/>
        <a:defRPr sz="12200" kern="1200">
          <a:solidFill>
            <a:schemeClr val="tx1"/>
          </a:solidFill>
          <a:latin typeface="+mn-lt"/>
          <a:ea typeface="+mn-ea"/>
          <a:cs typeface="+mn-cs"/>
        </a:defRPr>
      </a:lvl2pPr>
      <a:lvl3pPr marL="4969486" indent="-993898" algn="l" defTabSz="1987794" rtl="0" eaLnBrk="1" latinLnBrk="0" hangingPunct="1">
        <a:spcBef>
          <a:spcPct val="20000"/>
        </a:spcBef>
        <a:buFont typeface="Arial"/>
        <a:buChar char="•"/>
        <a:defRPr sz="10500" kern="1200">
          <a:solidFill>
            <a:schemeClr val="tx1"/>
          </a:solidFill>
          <a:latin typeface="+mn-lt"/>
          <a:ea typeface="+mn-ea"/>
          <a:cs typeface="+mn-cs"/>
        </a:defRPr>
      </a:lvl3pPr>
      <a:lvl4pPr marL="6957280" indent="-993898" algn="l" defTabSz="1987794" rtl="0" eaLnBrk="1" latinLnBrk="0" hangingPunct="1">
        <a:spcBef>
          <a:spcPct val="20000"/>
        </a:spcBef>
        <a:buFont typeface="Arial"/>
        <a:buChar char="–"/>
        <a:defRPr sz="8600" kern="1200">
          <a:solidFill>
            <a:schemeClr val="tx1"/>
          </a:solidFill>
          <a:latin typeface="+mn-lt"/>
          <a:ea typeface="+mn-ea"/>
          <a:cs typeface="+mn-cs"/>
        </a:defRPr>
      </a:lvl4pPr>
      <a:lvl5pPr marL="8945074" indent="-993898" algn="l" defTabSz="1987794" rtl="0" eaLnBrk="1" latinLnBrk="0" hangingPunct="1">
        <a:spcBef>
          <a:spcPct val="20000"/>
        </a:spcBef>
        <a:buFont typeface="Arial"/>
        <a:buChar char="»"/>
        <a:defRPr sz="8600" kern="1200">
          <a:solidFill>
            <a:schemeClr val="tx1"/>
          </a:solidFill>
          <a:latin typeface="+mn-lt"/>
          <a:ea typeface="+mn-ea"/>
          <a:cs typeface="+mn-cs"/>
        </a:defRPr>
      </a:lvl5pPr>
      <a:lvl6pPr marL="10932869" indent="-993898" algn="l" defTabSz="1987794" rtl="0" eaLnBrk="1" latinLnBrk="0" hangingPunct="1">
        <a:spcBef>
          <a:spcPct val="20000"/>
        </a:spcBef>
        <a:buFont typeface="Arial"/>
        <a:buChar char="•"/>
        <a:defRPr sz="8600" kern="1200">
          <a:solidFill>
            <a:schemeClr val="tx1"/>
          </a:solidFill>
          <a:latin typeface="+mn-lt"/>
          <a:ea typeface="+mn-ea"/>
          <a:cs typeface="+mn-cs"/>
        </a:defRPr>
      </a:lvl6pPr>
      <a:lvl7pPr marL="12920664" indent="-993898" algn="l" defTabSz="1987794" rtl="0" eaLnBrk="1" latinLnBrk="0" hangingPunct="1">
        <a:spcBef>
          <a:spcPct val="20000"/>
        </a:spcBef>
        <a:buFont typeface="Arial"/>
        <a:buChar char="•"/>
        <a:defRPr sz="8600" kern="1200">
          <a:solidFill>
            <a:schemeClr val="tx1"/>
          </a:solidFill>
          <a:latin typeface="+mn-lt"/>
          <a:ea typeface="+mn-ea"/>
          <a:cs typeface="+mn-cs"/>
        </a:defRPr>
      </a:lvl7pPr>
      <a:lvl8pPr marL="14908459" indent="-993898" algn="l" defTabSz="1987794" rtl="0" eaLnBrk="1" latinLnBrk="0" hangingPunct="1">
        <a:spcBef>
          <a:spcPct val="20000"/>
        </a:spcBef>
        <a:buFont typeface="Arial"/>
        <a:buChar char="•"/>
        <a:defRPr sz="8600" kern="1200">
          <a:solidFill>
            <a:schemeClr val="tx1"/>
          </a:solidFill>
          <a:latin typeface="+mn-lt"/>
          <a:ea typeface="+mn-ea"/>
          <a:cs typeface="+mn-cs"/>
        </a:defRPr>
      </a:lvl8pPr>
      <a:lvl9pPr marL="16896253" indent="-993898" algn="l" defTabSz="1987794" rtl="0" eaLnBrk="1" latinLnBrk="0" hangingPunct="1">
        <a:spcBef>
          <a:spcPct val="20000"/>
        </a:spcBef>
        <a:buFont typeface="Arial"/>
        <a:buChar char="•"/>
        <a:defRPr sz="8600" kern="1200">
          <a:solidFill>
            <a:schemeClr val="tx1"/>
          </a:solidFill>
          <a:latin typeface="+mn-lt"/>
          <a:ea typeface="+mn-ea"/>
          <a:cs typeface="+mn-cs"/>
        </a:defRPr>
      </a:lvl9pPr>
    </p:bodyStyle>
    <p:otherStyle>
      <a:defPPr>
        <a:defRPr lang="en-US"/>
      </a:defPPr>
      <a:lvl1pPr marL="0" algn="l" defTabSz="1987794" rtl="0" eaLnBrk="1" latinLnBrk="0" hangingPunct="1">
        <a:defRPr sz="7800" kern="1200">
          <a:solidFill>
            <a:schemeClr val="tx1"/>
          </a:solidFill>
          <a:latin typeface="+mn-lt"/>
          <a:ea typeface="+mn-ea"/>
          <a:cs typeface="+mn-cs"/>
        </a:defRPr>
      </a:lvl1pPr>
      <a:lvl2pPr marL="1987794" algn="l" defTabSz="1987794" rtl="0" eaLnBrk="1" latinLnBrk="0" hangingPunct="1">
        <a:defRPr sz="7800" kern="1200">
          <a:solidFill>
            <a:schemeClr val="tx1"/>
          </a:solidFill>
          <a:latin typeface="+mn-lt"/>
          <a:ea typeface="+mn-ea"/>
          <a:cs typeface="+mn-cs"/>
        </a:defRPr>
      </a:lvl2pPr>
      <a:lvl3pPr marL="3975589" algn="l" defTabSz="1987794" rtl="0" eaLnBrk="1" latinLnBrk="0" hangingPunct="1">
        <a:defRPr sz="7800" kern="1200">
          <a:solidFill>
            <a:schemeClr val="tx1"/>
          </a:solidFill>
          <a:latin typeface="+mn-lt"/>
          <a:ea typeface="+mn-ea"/>
          <a:cs typeface="+mn-cs"/>
        </a:defRPr>
      </a:lvl3pPr>
      <a:lvl4pPr marL="5963383" algn="l" defTabSz="1987794" rtl="0" eaLnBrk="1" latinLnBrk="0" hangingPunct="1">
        <a:defRPr sz="7800" kern="1200">
          <a:solidFill>
            <a:schemeClr val="tx1"/>
          </a:solidFill>
          <a:latin typeface="+mn-lt"/>
          <a:ea typeface="+mn-ea"/>
          <a:cs typeface="+mn-cs"/>
        </a:defRPr>
      </a:lvl4pPr>
      <a:lvl5pPr marL="7951178" algn="l" defTabSz="1987794" rtl="0" eaLnBrk="1" latinLnBrk="0" hangingPunct="1">
        <a:defRPr sz="7800" kern="1200">
          <a:solidFill>
            <a:schemeClr val="tx1"/>
          </a:solidFill>
          <a:latin typeface="+mn-lt"/>
          <a:ea typeface="+mn-ea"/>
          <a:cs typeface="+mn-cs"/>
        </a:defRPr>
      </a:lvl5pPr>
      <a:lvl6pPr marL="9938972" algn="l" defTabSz="1987794" rtl="0" eaLnBrk="1" latinLnBrk="0" hangingPunct="1">
        <a:defRPr sz="7800" kern="1200">
          <a:solidFill>
            <a:schemeClr val="tx1"/>
          </a:solidFill>
          <a:latin typeface="+mn-lt"/>
          <a:ea typeface="+mn-ea"/>
          <a:cs typeface="+mn-cs"/>
        </a:defRPr>
      </a:lvl6pPr>
      <a:lvl7pPr marL="11926767" algn="l" defTabSz="1987794" rtl="0" eaLnBrk="1" latinLnBrk="0" hangingPunct="1">
        <a:defRPr sz="7800" kern="1200">
          <a:solidFill>
            <a:schemeClr val="tx1"/>
          </a:solidFill>
          <a:latin typeface="+mn-lt"/>
          <a:ea typeface="+mn-ea"/>
          <a:cs typeface="+mn-cs"/>
        </a:defRPr>
      </a:lvl7pPr>
      <a:lvl8pPr marL="13914561" algn="l" defTabSz="1987794" rtl="0" eaLnBrk="1" latinLnBrk="0" hangingPunct="1">
        <a:defRPr sz="7800" kern="1200">
          <a:solidFill>
            <a:schemeClr val="tx1"/>
          </a:solidFill>
          <a:latin typeface="+mn-lt"/>
          <a:ea typeface="+mn-ea"/>
          <a:cs typeface="+mn-cs"/>
        </a:defRPr>
      </a:lvl8pPr>
      <a:lvl9pPr marL="15902356" algn="l" defTabSz="1987794"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hart" Target="../charts/chart1.xml"/><Relationship Id="rId5" Type="http://schemas.microsoft.com/office/2007/relationships/hdphoto" Target="../media/hdphoto2.wdp"/><Relationship Id="rId15" Type="http://schemas.openxmlformats.org/officeDocument/2006/relationships/image" Target="../media/image8.png"/><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5.png"/><Relationship Id="rId1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3" name="Rectangle 52"/>
          <p:cNvSpPr/>
          <p:nvPr/>
        </p:nvSpPr>
        <p:spPr>
          <a:xfrm>
            <a:off x="11866738" y="23463973"/>
            <a:ext cx="19404000" cy="1731175"/>
          </a:xfrm>
          <a:prstGeom prst="rect">
            <a:avLst/>
          </a:prstGeom>
          <a:solidFill>
            <a:schemeClr val="bg1">
              <a:lumMod val="85000"/>
            </a:schemeClr>
          </a:solidFill>
          <a:ln w="38100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105414" tIns="52707" rIns="105414" bIns="52707" rtlCol="0" anchor="ctr"/>
          <a:lstStyle/>
          <a:p>
            <a:pPr algn="ctr"/>
            <a:endParaRPr lang="en-US"/>
          </a:p>
        </p:txBody>
      </p:sp>
      <p:sp>
        <p:nvSpPr>
          <p:cNvPr id="34" name="Rectangle 33"/>
          <p:cNvSpPr/>
          <p:nvPr/>
        </p:nvSpPr>
        <p:spPr>
          <a:xfrm>
            <a:off x="11866738" y="7345903"/>
            <a:ext cx="12410766" cy="7895115"/>
          </a:xfrm>
          <a:prstGeom prst="rect">
            <a:avLst/>
          </a:prstGeom>
          <a:solidFill>
            <a:schemeClr val="bg1">
              <a:lumMod val="85000"/>
            </a:schemeClr>
          </a:solidFill>
          <a:ln w="38100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105414" tIns="52707" rIns="105414" bIns="52707" rtlCol="0" anchor="ctr"/>
          <a:lstStyle/>
          <a:p>
            <a:pPr algn="ctr"/>
            <a:endParaRPr lang="en-US"/>
          </a:p>
        </p:txBody>
      </p:sp>
      <p:sp>
        <p:nvSpPr>
          <p:cNvPr id="7" name="Rectangle 6"/>
          <p:cNvSpPr/>
          <p:nvPr/>
        </p:nvSpPr>
        <p:spPr>
          <a:xfrm>
            <a:off x="0" y="2"/>
            <a:ext cx="42986325" cy="6804663"/>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105414" tIns="52707" rIns="105414" bIns="52707" rtlCol="0" anchor="ctr"/>
          <a:lstStyle/>
          <a:p>
            <a:pPr algn="ctr"/>
            <a:endParaRPr lang="en-US">
              <a:solidFill>
                <a:schemeClr val="tx1"/>
              </a:solidFill>
            </a:endParaRPr>
          </a:p>
        </p:txBody>
      </p:sp>
      <p:sp>
        <p:nvSpPr>
          <p:cNvPr id="2" name="Title 1"/>
          <p:cNvSpPr>
            <a:spLocks noGrp="1"/>
          </p:cNvSpPr>
          <p:nvPr>
            <p:ph type="title"/>
          </p:nvPr>
        </p:nvSpPr>
        <p:spPr>
          <a:xfrm>
            <a:off x="7117457" y="1750111"/>
            <a:ext cx="28179924" cy="5486400"/>
          </a:xfrm>
        </p:spPr>
        <p:txBody>
          <a:bodyPr>
            <a:noAutofit/>
          </a:bodyPr>
          <a:lstStyle/>
          <a:p>
            <a:r>
              <a:rPr lang="en-US" sz="10400" dirty="0"/>
              <a:t>Two </a:t>
            </a:r>
            <a:r>
              <a:rPr lang="en-US" sz="10400" dirty="0" err="1"/>
              <a:t>Nudibranch’s</a:t>
            </a:r>
            <a:r>
              <a:rPr lang="en-US" sz="10400" dirty="0"/>
              <a:t> Oxygen Consumption Patterns </a:t>
            </a:r>
            <a:br>
              <a:rPr lang="en-US" sz="10400" dirty="0"/>
            </a:br>
            <a:r>
              <a:rPr lang="en-US" sz="10400" dirty="0"/>
              <a:t>Reflect Their Very Different Lifestyles</a:t>
            </a:r>
            <a:r>
              <a:rPr lang="en-CA" sz="10400" dirty="0"/>
              <a:t/>
            </a:r>
            <a:br>
              <a:rPr lang="en-CA" sz="10400" dirty="0"/>
            </a:br>
            <a:r>
              <a:rPr lang="en-US" sz="6900" dirty="0"/>
              <a:t>Barbara J. Kiers, Luke E. Thomas and David L. Cowles</a:t>
            </a:r>
            <a:r>
              <a:rPr lang="en-CA" sz="6900" dirty="0"/>
              <a:t/>
            </a:r>
            <a:br>
              <a:rPr lang="en-CA" sz="6900" dirty="0"/>
            </a:br>
            <a:r>
              <a:rPr lang="en-CA" sz="6900" dirty="0" smtClean="0"/>
              <a:t/>
            </a:r>
            <a:br>
              <a:rPr lang="en-CA" sz="6900" dirty="0" smtClean="0"/>
            </a:br>
            <a:endParaRPr lang="en-US" sz="9200" dirty="0"/>
          </a:p>
        </p:txBody>
      </p:sp>
      <p:sp>
        <p:nvSpPr>
          <p:cNvPr id="8" name="Rectangle 7"/>
          <p:cNvSpPr/>
          <p:nvPr/>
        </p:nvSpPr>
        <p:spPr>
          <a:xfrm>
            <a:off x="581829" y="25855328"/>
            <a:ext cx="35133476" cy="6343650"/>
          </a:xfrm>
          <a:prstGeom prst="rect">
            <a:avLst/>
          </a:prstGeom>
          <a:solidFill>
            <a:srgbClr val="D9D9D9"/>
          </a:solidFill>
          <a:ln w="38100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105414" tIns="52707" rIns="105414" bIns="52707" rtlCol="0" anchor="ctr"/>
          <a:lstStyle/>
          <a:p>
            <a:pPr algn="ctr"/>
            <a:endParaRPr lang="en-US"/>
          </a:p>
        </p:txBody>
      </p:sp>
      <p:sp>
        <p:nvSpPr>
          <p:cNvPr id="9" name="Rectangle 8"/>
          <p:cNvSpPr/>
          <p:nvPr/>
        </p:nvSpPr>
        <p:spPr>
          <a:xfrm>
            <a:off x="581829" y="11461916"/>
            <a:ext cx="10650707" cy="13771329"/>
          </a:xfrm>
          <a:prstGeom prst="rect">
            <a:avLst/>
          </a:prstGeom>
          <a:solidFill>
            <a:srgbClr val="D9D9D9"/>
          </a:solidFill>
          <a:ln w="3810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05414" tIns="52707" rIns="105414" bIns="52707" rtlCol="0" anchor="ctr"/>
          <a:lstStyle/>
          <a:p>
            <a:pPr algn="ctr"/>
            <a:endParaRPr lang="en-US"/>
          </a:p>
        </p:txBody>
      </p:sp>
      <p:pic>
        <p:nvPicPr>
          <p:cNvPr id="11" name="Picture 10">
            <a:extLst>
              <a:ext uri="{FF2B5EF4-FFF2-40B4-BE49-F238E27FC236}">
                <a16:creationId xmlns:a16="http://schemas.microsoft.com/office/drawing/2014/main" id="{E6D10955-27BB-DB42-8BE4-078AE8A9030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311" b="99214" l="0" r="100000">
                        <a14:backgroundMark x1="94569" y1="65138" x2="94569" y2="65138"/>
                        <a14:backgroundMark x1="89139" y1="66710" x2="89139" y2="66710"/>
                        <a14:backgroundMark x1="92475" y1="74836" x2="92475" y2="74836"/>
                      </a14:backgroundRemoval>
                    </a14:imgEffect>
                    <a14:imgEffect>
                      <a14:sharpenSoften amount="50000"/>
                    </a14:imgEffect>
                  </a14:imgLayer>
                </a14:imgProps>
              </a:ext>
            </a:extLst>
          </a:blip>
          <a:srcRect r="10072"/>
          <a:stretch/>
        </p:blipFill>
        <p:spPr>
          <a:xfrm rot="652869">
            <a:off x="34000756" y="6846006"/>
            <a:ext cx="6608208" cy="3906222"/>
          </a:xfrm>
          <a:prstGeom prst="rect">
            <a:avLst/>
          </a:prstGeom>
          <a:ln>
            <a:noFill/>
          </a:ln>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98619" l="0" r="100000">
                        <a14:backgroundMark x1="83514" y1="47790" x2="83514" y2="47790"/>
                      </a14:backgroundRemoval>
                    </a14:imgEffect>
                  </a14:imgLayer>
                </a14:imgProps>
              </a:ext>
            </a:extLst>
          </a:blip>
          <a:stretch>
            <a:fillRect/>
          </a:stretch>
        </p:blipFill>
        <p:spPr>
          <a:xfrm rot="20679580">
            <a:off x="892237" y="27411615"/>
            <a:ext cx="5774287" cy="2973733"/>
          </a:xfrm>
          <a:prstGeom prst="rect">
            <a:avLst/>
          </a:prstGeom>
        </p:spPr>
      </p:pic>
      <p:sp>
        <p:nvSpPr>
          <p:cNvPr id="15" name="TextBox 14"/>
          <p:cNvSpPr txBox="1"/>
          <p:nvPr/>
        </p:nvSpPr>
        <p:spPr>
          <a:xfrm>
            <a:off x="405352" y="30479422"/>
            <a:ext cx="7254280" cy="598886"/>
          </a:xfrm>
          <a:prstGeom prst="rect">
            <a:avLst/>
          </a:prstGeom>
          <a:noFill/>
        </p:spPr>
        <p:txBody>
          <a:bodyPr wrap="square" lIns="105414" tIns="52707" rIns="105414" bIns="52707" rtlCol="0">
            <a:spAutoFit/>
          </a:bodyPr>
          <a:lstStyle/>
          <a:p>
            <a:pPr algn="ctr"/>
            <a:r>
              <a:rPr lang="en-US" sz="3200" b="1" dirty="0" smtClean="0">
                <a:latin typeface="+mj-lt"/>
              </a:rPr>
              <a:t>Collect </a:t>
            </a:r>
            <a:r>
              <a:rPr lang="en-US" sz="3200" b="1" dirty="0">
                <a:latin typeface="+mj-lt"/>
              </a:rPr>
              <a:t>10 individuals of each </a:t>
            </a:r>
            <a:r>
              <a:rPr lang="en-US" sz="3200" b="1" dirty="0" smtClean="0">
                <a:latin typeface="+mj-lt"/>
              </a:rPr>
              <a:t>species</a:t>
            </a:r>
            <a:endParaRPr lang="en-CA" sz="3200" b="1" dirty="0">
              <a:latin typeface="+mj-lt"/>
            </a:endParaRPr>
          </a:p>
        </p:txBody>
      </p:sp>
      <p:sp>
        <p:nvSpPr>
          <p:cNvPr id="27" name="TextBox 26"/>
          <p:cNvSpPr txBox="1"/>
          <p:nvPr/>
        </p:nvSpPr>
        <p:spPr>
          <a:xfrm>
            <a:off x="405352" y="11446739"/>
            <a:ext cx="4661368" cy="952829"/>
          </a:xfrm>
          <a:prstGeom prst="rect">
            <a:avLst/>
          </a:prstGeom>
          <a:noFill/>
        </p:spPr>
        <p:txBody>
          <a:bodyPr wrap="square" lIns="105414" tIns="52707" rIns="105414" bIns="52707" rtlCol="0">
            <a:spAutoFit/>
          </a:bodyPr>
          <a:lstStyle/>
          <a:p>
            <a:pPr algn="ctr"/>
            <a:r>
              <a:rPr lang="en-US" sz="5500" b="1" dirty="0">
                <a:latin typeface="+mj-lt"/>
              </a:rPr>
              <a:t>Introduction </a:t>
            </a:r>
          </a:p>
        </p:txBody>
      </p:sp>
      <p:sp>
        <p:nvSpPr>
          <p:cNvPr id="28" name="TextBox 27"/>
          <p:cNvSpPr txBox="1"/>
          <p:nvPr/>
        </p:nvSpPr>
        <p:spPr>
          <a:xfrm>
            <a:off x="61873" y="25862251"/>
            <a:ext cx="4348241" cy="952829"/>
          </a:xfrm>
          <a:prstGeom prst="rect">
            <a:avLst/>
          </a:prstGeom>
          <a:noFill/>
        </p:spPr>
        <p:txBody>
          <a:bodyPr wrap="square" lIns="105414" tIns="52707" rIns="105414" bIns="52707" rtlCol="0">
            <a:spAutoFit/>
          </a:bodyPr>
          <a:lstStyle/>
          <a:p>
            <a:pPr algn="ctr"/>
            <a:r>
              <a:rPr lang="en-US" sz="5500" b="1" dirty="0">
                <a:latin typeface="+mj-lt"/>
              </a:rPr>
              <a:t>Methods</a:t>
            </a:r>
          </a:p>
        </p:txBody>
      </p:sp>
      <p:sp>
        <p:nvSpPr>
          <p:cNvPr id="29" name="Rectangle 28"/>
          <p:cNvSpPr/>
          <p:nvPr/>
        </p:nvSpPr>
        <p:spPr>
          <a:xfrm>
            <a:off x="31844335" y="11466872"/>
            <a:ext cx="10442699" cy="13771328"/>
          </a:xfrm>
          <a:prstGeom prst="rect">
            <a:avLst/>
          </a:prstGeom>
          <a:solidFill>
            <a:schemeClr val="bg1">
              <a:lumMod val="85000"/>
            </a:schemeClr>
          </a:solidFill>
          <a:ln w="38100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105414" tIns="52707" rIns="105414" bIns="52707" rtlCol="0" anchor="ctr"/>
          <a:lstStyle/>
          <a:p>
            <a:pPr algn="ctr"/>
            <a:endParaRPr lang="en-US"/>
          </a:p>
        </p:txBody>
      </p:sp>
      <p:sp>
        <p:nvSpPr>
          <p:cNvPr id="31" name="TextBox 30">
            <a:extLst>
              <a:ext uri="{FF2B5EF4-FFF2-40B4-BE49-F238E27FC236}">
                <a16:creationId xmlns:a16="http://schemas.microsoft.com/office/drawing/2014/main" id="{10176DAE-62DC-AC4E-A9C3-8A854E53C16E}"/>
              </a:ext>
            </a:extLst>
          </p:cNvPr>
          <p:cNvSpPr txBox="1"/>
          <p:nvPr/>
        </p:nvSpPr>
        <p:spPr>
          <a:xfrm>
            <a:off x="34269654" y="10451104"/>
            <a:ext cx="6199251" cy="537331"/>
          </a:xfrm>
          <a:prstGeom prst="rect">
            <a:avLst/>
          </a:prstGeom>
          <a:solidFill>
            <a:schemeClr val="bg1">
              <a:lumMod val="85000"/>
            </a:schemeClr>
          </a:solidFill>
          <a:ln w="28575">
            <a:solidFill>
              <a:srgbClr val="A6A6A6"/>
            </a:solidFill>
          </a:ln>
        </p:spPr>
        <p:txBody>
          <a:bodyPr wrap="square" lIns="105414" tIns="52707" rIns="105414" bIns="52707" rtlCol="0">
            <a:spAutoFit/>
          </a:bodyPr>
          <a:lstStyle/>
          <a:p>
            <a:pPr algn="ctr"/>
            <a:r>
              <a:rPr lang="en-US" sz="2800" b="1" dirty="0">
                <a:latin typeface="+mj-lt"/>
                <a:cs typeface="Times New Roman" panose="02020603050405020304" pitchFamily="18" charset="0"/>
              </a:rPr>
              <a:t>Fig</a:t>
            </a:r>
            <a:r>
              <a:rPr lang="en-US" sz="2800" b="1" dirty="0" smtClean="0">
                <a:latin typeface="+mj-lt"/>
                <a:cs typeface="Times New Roman" panose="02020603050405020304" pitchFamily="18" charset="0"/>
              </a:rPr>
              <a:t>.2: </a:t>
            </a:r>
            <a:r>
              <a:rPr lang="en-US" sz="2800" i="1" dirty="0" err="1">
                <a:latin typeface="+mj-lt"/>
                <a:cs typeface="Times New Roman" panose="02020603050405020304" pitchFamily="18" charset="0"/>
              </a:rPr>
              <a:t>Armina</a:t>
            </a:r>
            <a:r>
              <a:rPr lang="en-US" sz="2800" i="1" dirty="0">
                <a:latin typeface="+mj-lt"/>
                <a:cs typeface="Times New Roman" panose="02020603050405020304" pitchFamily="18" charset="0"/>
              </a:rPr>
              <a:t> </a:t>
            </a:r>
            <a:r>
              <a:rPr lang="en-US" sz="2800" i="1" dirty="0" err="1" smtClean="0">
                <a:latin typeface="+mj-lt"/>
                <a:cs typeface="Times New Roman" panose="02020603050405020304" pitchFamily="18" charset="0"/>
              </a:rPr>
              <a:t>californica</a:t>
            </a:r>
            <a:endParaRPr lang="en-US" sz="2800" b="1" dirty="0">
              <a:latin typeface="+mj-lt"/>
              <a:cs typeface="Times New Roman" panose="02020603050405020304" pitchFamily="18" charset="0"/>
            </a:endParaRPr>
          </a:p>
        </p:txBody>
      </p:sp>
      <p:sp>
        <p:nvSpPr>
          <p:cNvPr id="32" name="TextBox 31"/>
          <p:cNvSpPr txBox="1"/>
          <p:nvPr/>
        </p:nvSpPr>
        <p:spPr>
          <a:xfrm>
            <a:off x="11447305" y="7003893"/>
            <a:ext cx="3668320" cy="1414494"/>
          </a:xfrm>
          <a:prstGeom prst="rect">
            <a:avLst/>
          </a:prstGeom>
          <a:noFill/>
        </p:spPr>
        <p:txBody>
          <a:bodyPr wrap="square" lIns="105414" tIns="52707" rIns="105414" bIns="52707" rtlCol="0">
            <a:spAutoFit/>
          </a:bodyPr>
          <a:lstStyle/>
          <a:p>
            <a:pPr algn="ctr"/>
            <a:r>
              <a:rPr lang="en-US" sz="5500" b="1" dirty="0">
                <a:latin typeface="+mj-lt"/>
              </a:rPr>
              <a:t>Results</a:t>
            </a:r>
            <a:r>
              <a:rPr lang="en-US" dirty="0">
                <a:latin typeface="+mj-lt"/>
              </a:rPr>
              <a:t> </a:t>
            </a:r>
          </a:p>
        </p:txBody>
      </p:sp>
      <p:sp>
        <p:nvSpPr>
          <p:cNvPr id="33" name="TextBox 32"/>
          <p:cNvSpPr txBox="1"/>
          <p:nvPr/>
        </p:nvSpPr>
        <p:spPr>
          <a:xfrm>
            <a:off x="31146774" y="11508952"/>
            <a:ext cx="5492516" cy="952829"/>
          </a:xfrm>
          <a:prstGeom prst="rect">
            <a:avLst/>
          </a:prstGeom>
          <a:noFill/>
        </p:spPr>
        <p:txBody>
          <a:bodyPr wrap="square" lIns="105414" tIns="52707" rIns="105414" bIns="52707" rtlCol="0">
            <a:spAutoFit/>
          </a:bodyPr>
          <a:lstStyle/>
          <a:p>
            <a:pPr algn="ctr"/>
            <a:r>
              <a:rPr lang="en-US" sz="5500" b="1" dirty="0">
                <a:latin typeface="+mj-lt"/>
              </a:rPr>
              <a:t>Conclusions</a:t>
            </a:r>
          </a:p>
        </p:txBody>
      </p:sp>
      <p:cxnSp>
        <p:nvCxnSpPr>
          <p:cNvPr id="38" name="Straight Connector 37"/>
          <p:cNvCxnSpPr/>
          <p:nvPr/>
        </p:nvCxnSpPr>
        <p:spPr>
          <a:xfrm>
            <a:off x="8343946" y="4309619"/>
            <a:ext cx="259257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174967" y="12161563"/>
            <a:ext cx="9846992" cy="12841980"/>
          </a:xfrm>
          <a:prstGeom prst="rect">
            <a:avLst/>
          </a:prstGeom>
          <a:noFill/>
        </p:spPr>
        <p:txBody>
          <a:bodyPr wrap="square" rtlCol="0">
            <a:spAutoFit/>
          </a:bodyPr>
          <a:lstStyle/>
          <a:p>
            <a:r>
              <a:rPr lang="en-US" sz="3200" dirty="0">
                <a:latin typeface="+mj-lt"/>
              </a:rPr>
              <a:t> </a:t>
            </a:r>
            <a:r>
              <a:rPr lang="en-US" sz="3200" dirty="0" smtClean="0">
                <a:latin typeface="+mj-lt"/>
              </a:rPr>
              <a:t>           </a:t>
            </a:r>
            <a:r>
              <a:rPr lang="en-US" sz="2950" dirty="0" smtClean="0">
                <a:latin typeface="+mj-lt"/>
              </a:rPr>
              <a:t>Oxygen</a:t>
            </a:r>
            <a:r>
              <a:rPr lang="en-US" sz="2950" dirty="0">
                <a:latin typeface="+mj-lt"/>
              </a:rPr>
              <a:t>, as the final electron acceptor for catabolic energy production, has a powerful effect on metabolism. Although anaerobic metabolic pathways exist, they are dramatically less efficient for supplying metabolic energy to an organism and often also produce toxic by-products. Virtually all animals preferentially use oxygen if it is available, and generally have physiological and behavioral mechanisms to ensure its delivery to their tissues (Wu, 2002). Many active marine species </a:t>
            </a:r>
            <a:r>
              <a:rPr lang="en-US" sz="2950" dirty="0" err="1">
                <a:latin typeface="+mj-lt"/>
              </a:rPr>
              <a:t>oxyregulate</a:t>
            </a:r>
            <a:r>
              <a:rPr lang="en-US" sz="2950" dirty="0">
                <a:latin typeface="+mj-lt"/>
              </a:rPr>
              <a:t> to maintain fully aerobic respiration down to the lowest oxygen values they encounter in their environment (Cowles et al., 1991). Exposure to truly zero environments, however, may require a different approach.</a:t>
            </a:r>
            <a:endParaRPr lang="en-CA" sz="2950" dirty="0">
              <a:latin typeface="+mj-lt"/>
            </a:endParaRPr>
          </a:p>
          <a:p>
            <a:r>
              <a:rPr lang="en-US" sz="2950" dirty="0">
                <a:latin typeface="+mj-lt"/>
              </a:rPr>
              <a:t> </a:t>
            </a:r>
            <a:r>
              <a:rPr lang="en-US" sz="2950" dirty="0" smtClean="0">
                <a:latin typeface="+mj-lt"/>
              </a:rPr>
              <a:t>            In </a:t>
            </a:r>
            <a:r>
              <a:rPr lang="en-US" sz="2950" dirty="0">
                <a:latin typeface="+mj-lt"/>
              </a:rPr>
              <a:t>this study we compared the </a:t>
            </a:r>
            <a:r>
              <a:rPr lang="en-US" sz="2950" dirty="0" err="1">
                <a:latin typeface="+mj-lt"/>
              </a:rPr>
              <a:t>oxyregulation</a:t>
            </a:r>
            <a:r>
              <a:rPr lang="en-US" sz="2950" dirty="0">
                <a:latin typeface="+mj-lt"/>
              </a:rPr>
              <a:t> capacities of two Pacific Northwest </a:t>
            </a:r>
            <a:r>
              <a:rPr lang="en-US" sz="2950" dirty="0" err="1">
                <a:latin typeface="+mj-lt"/>
              </a:rPr>
              <a:t>nudibranchs</a:t>
            </a:r>
            <a:r>
              <a:rPr lang="en-US" sz="2950" dirty="0">
                <a:latin typeface="+mj-lt"/>
              </a:rPr>
              <a:t> of similar size which have very different lifestyles. </a:t>
            </a:r>
            <a:r>
              <a:rPr lang="en-US" sz="2950" i="1" dirty="0" err="1">
                <a:latin typeface="+mj-lt"/>
              </a:rPr>
              <a:t>Triopha</a:t>
            </a:r>
            <a:r>
              <a:rPr lang="en-US" sz="2950" i="1" dirty="0">
                <a:latin typeface="+mj-lt"/>
              </a:rPr>
              <a:t> </a:t>
            </a:r>
            <a:r>
              <a:rPr lang="en-US" sz="2950" i="1" dirty="0" err="1">
                <a:latin typeface="+mj-lt"/>
              </a:rPr>
              <a:t>catalinae</a:t>
            </a:r>
            <a:r>
              <a:rPr lang="en-US" sz="2950" dirty="0">
                <a:latin typeface="+mj-lt"/>
              </a:rPr>
              <a:t> (Fig</a:t>
            </a:r>
            <a:r>
              <a:rPr lang="en-US" sz="2950" dirty="0" smtClean="0">
                <a:latin typeface="+mj-lt"/>
              </a:rPr>
              <a:t>.1) </a:t>
            </a:r>
            <a:r>
              <a:rPr lang="en-US" sz="2950" dirty="0">
                <a:latin typeface="+mj-lt"/>
              </a:rPr>
              <a:t>is generally found in rocky areas where it feeds on bryozoans (Morris et al., 1980). Its environment typically has high oxygen tension and it has external gills to enhance oxygen uptake. </a:t>
            </a:r>
            <a:r>
              <a:rPr lang="en-US" sz="2950" i="1" dirty="0" err="1">
                <a:latin typeface="+mj-lt"/>
              </a:rPr>
              <a:t>Armina</a:t>
            </a:r>
            <a:r>
              <a:rPr lang="en-US" sz="2950" i="1" dirty="0">
                <a:latin typeface="+mj-lt"/>
              </a:rPr>
              <a:t> </a:t>
            </a:r>
            <a:r>
              <a:rPr lang="en-US" sz="2950" i="1" dirty="0" err="1">
                <a:latin typeface="+mj-lt"/>
              </a:rPr>
              <a:t>californica</a:t>
            </a:r>
            <a:r>
              <a:rPr lang="en-US" sz="2950" dirty="0">
                <a:latin typeface="+mj-lt"/>
              </a:rPr>
              <a:t> (Fig</a:t>
            </a:r>
            <a:r>
              <a:rPr lang="en-US" sz="2950" dirty="0" smtClean="0">
                <a:latin typeface="+mj-lt"/>
              </a:rPr>
              <a:t>.2)</a:t>
            </a:r>
            <a:r>
              <a:rPr lang="en-US" sz="2950" dirty="0">
                <a:latin typeface="+mj-lt"/>
              </a:rPr>
              <a:t>, on the other hand, lives on soft bottoms and consumes sea pens (Morris et al., 1980). It spends much of its time burrowed under the sediment where it likely experiences hypoxia. Although it does have gills, they are simple lamellae under a mantle fold instead of extending out into the water as do those of </a:t>
            </a:r>
            <a:r>
              <a:rPr lang="en-US" sz="2950" i="1" dirty="0" err="1">
                <a:latin typeface="+mj-lt"/>
              </a:rPr>
              <a:t>Triopha</a:t>
            </a:r>
            <a:r>
              <a:rPr lang="en-US" sz="2950" dirty="0">
                <a:latin typeface="+mj-lt"/>
              </a:rPr>
              <a:t>. We hypothesized that </a:t>
            </a:r>
            <a:r>
              <a:rPr lang="en-US" sz="2950" i="1" dirty="0" err="1">
                <a:latin typeface="+mj-lt"/>
              </a:rPr>
              <a:t>Armina</a:t>
            </a:r>
            <a:r>
              <a:rPr lang="en-US" sz="2950" dirty="0">
                <a:latin typeface="+mj-lt"/>
              </a:rPr>
              <a:t> is routinely exposed to lower oxygen levels than </a:t>
            </a:r>
            <a:r>
              <a:rPr lang="en-US" sz="2950" i="1" dirty="0">
                <a:latin typeface="+mj-lt"/>
              </a:rPr>
              <a:t>T. </a:t>
            </a:r>
            <a:r>
              <a:rPr lang="en-US" sz="2950" i="1" dirty="0" err="1">
                <a:latin typeface="+mj-lt"/>
              </a:rPr>
              <a:t>catalinae</a:t>
            </a:r>
            <a:r>
              <a:rPr lang="en-US" sz="2950" dirty="0">
                <a:latin typeface="+mj-lt"/>
              </a:rPr>
              <a:t> is and that it therefore would have a stronger </a:t>
            </a:r>
            <a:r>
              <a:rPr lang="en-US" sz="2950" dirty="0" err="1">
                <a:latin typeface="+mj-lt"/>
              </a:rPr>
              <a:t>oxyregulatory</a:t>
            </a:r>
            <a:r>
              <a:rPr lang="en-US" sz="2950" dirty="0">
                <a:latin typeface="+mj-lt"/>
              </a:rPr>
              <a:t> capacity</a:t>
            </a:r>
            <a:r>
              <a:rPr lang="en-US" sz="2950" dirty="0" smtClean="0">
                <a:latin typeface="+mj-lt"/>
              </a:rPr>
              <a:t>.</a:t>
            </a:r>
            <a:endParaRPr lang="en-CA" sz="2950" dirty="0">
              <a:latin typeface="+mj-lt"/>
            </a:endParaRPr>
          </a:p>
        </p:txBody>
      </p:sp>
      <p:sp>
        <p:nvSpPr>
          <p:cNvPr id="4" name="TextBox 3"/>
          <p:cNvSpPr txBox="1"/>
          <p:nvPr/>
        </p:nvSpPr>
        <p:spPr>
          <a:xfrm>
            <a:off x="12436469" y="7826992"/>
            <a:ext cx="11283221" cy="7755969"/>
          </a:xfrm>
          <a:prstGeom prst="rect">
            <a:avLst/>
          </a:prstGeom>
          <a:noFill/>
        </p:spPr>
        <p:txBody>
          <a:bodyPr wrap="square" rtlCol="0">
            <a:spAutoFit/>
          </a:bodyPr>
          <a:lstStyle/>
          <a:p>
            <a:r>
              <a:rPr lang="en-US" sz="4500" i="1" dirty="0" smtClean="0">
                <a:latin typeface="+mj-lt"/>
              </a:rPr>
              <a:t>	</a:t>
            </a:r>
            <a:r>
              <a:rPr lang="en-US" sz="4500" i="1" dirty="0" err="1" smtClean="0">
                <a:latin typeface="+mj-lt"/>
              </a:rPr>
              <a:t>Triopha</a:t>
            </a:r>
            <a:r>
              <a:rPr lang="en-US" sz="4500" dirty="0" smtClean="0">
                <a:latin typeface="+mj-lt"/>
              </a:rPr>
              <a:t> </a:t>
            </a:r>
            <a:r>
              <a:rPr lang="en-US" sz="4500" dirty="0">
                <a:latin typeface="+mj-lt"/>
              </a:rPr>
              <a:t>showed a classic pattern of moderate </a:t>
            </a:r>
            <a:r>
              <a:rPr lang="en-US" sz="4500" dirty="0" err="1">
                <a:latin typeface="+mj-lt"/>
              </a:rPr>
              <a:t>oxyregulation</a:t>
            </a:r>
            <a:r>
              <a:rPr lang="en-US" sz="4500" dirty="0">
                <a:latin typeface="+mj-lt"/>
              </a:rPr>
              <a:t> (</a:t>
            </a:r>
            <a:r>
              <a:rPr lang="en-US" sz="4500" dirty="0" smtClean="0">
                <a:latin typeface="+mj-lt"/>
              </a:rPr>
              <a:t>Fig.3)</a:t>
            </a:r>
            <a:r>
              <a:rPr lang="en-US" sz="4500" dirty="0">
                <a:latin typeface="+mj-lt"/>
              </a:rPr>
              <a:t>, </a:t>
            </a:r>
            <a:r>
              <a:rPr lang="en-US" sz="4500" dirty="0">
                <a:solidFill>
                  <a:srgbClr val="000000"/>
                </a:solidFill>
                <a:latin typeface="+mj-lt"/>
              </a:rPr>
              <a:t>with a P</a:t>
            </a:r>
            <a:r>
              <a:rPr lang="en-US" sz="4500" baseline="-25000" dirty="0">
                <a:solidFill>
                  <a:srgbClr val="000000"/>
                </a:solidFill>
                <a:latin typeface="+mj-lt"/>
              </a:rPr>
              <a:t>c</a:t>
            </a:r>
            <a:r>
              <a:rPr lang="en-US" sz="4500" dirty="0">
                <a:solidFill>
                  <a:srgbClr val="000000"/>
                </a:solidFill>
                <a:latin typeface="+mj-lt"/>
              </a:rPr>
              <a:t>O</a:t>
            </a:r>
            <a:r>
              <a:rPr lang="en-US" sz="4500" baseline="-25000" dirty="0">
                <a:solidFill>
                  <a:srgbClr val="000000"/>
                </a:solidFill>
                <a:latin typeface="+mj-lt"/>
              </a:rPr>
              <a:t>2</a:t>
            </a:r>
            <a:r>
              <a:rPr lang="en-US" sz="4500" dirty="0">
                <a:solidFill>
                  <a:srgbClr val="000000"/>
                </a:solidFill>
                <a:latin typeface="+mj-lt"/>
              </a:rPr>
              <a:t> of </a:t>
            </a:r>
            <a:r>
              <a:rPr lang="en-US" sz="4500" dirty="0" smtClean="0">
                <a:latin typeface="+mj-lt"/>
              </a:rPr>
              <a:t>36 </a:t>
            </a:r>
            <a:r>
              <a:rPr lang="en-US" sz="4500" dirty="0">
                <a:latin typeface="+mj-lt"/>
              </a:rPr>
              <a:t>and a regulation index of </a:t>
            </a:r>
            <a:r>
              <a:rPr lang="en-US" sz="4500" dirty="0" smtClean="0">
                <a:latin typeface="+mj-lt"/>
              </a:rPr>
              <a:t>82. Metabolic </a:t>
            </a:r>
            <a:r>
              <a:rPr lang="en-US" sz="4500" dirty="0">
                <a:latin typeface="+mj-lt"/>
              </a:rPr>
              <a:t>rate of </a:t>
            </a:r>
            <a:r>
              <a:rPr lang="en-US" sz="4500" i="1" dirty="0" err="1">
                <a:latin typeface="+mj-lt"/>
              </a:rPr>
              <a:t>Triopha</a:t>
            </a:r>
            <a:r>
              <a:rPr lang="en-US" sz="4500" dirty="0">
                <a:latin typeface="+mj-lt"/>
              </a:rPr>
              <a:t> above its P</a:t>
            </a:r>
            <a:r>
              <a:rPr lang="en-US" sz="4500" baseline="-25000" dirty="0">
                <a:latin typeface="+mj-lt"/>
              </a:rPr>
              <a:t>c</a:t>
            </a:r>
            <a:r>
              <a:rPr lang="en-US" sz="4500" dirty="0">
                <a:latin typeface="+mj-lt"/>
              </a:rPr>
              <a:t>O</a:t>
            </a:r>
            <a:r>
              <a:rPr lang="en-US" sz="4500" baseline="-25000" dirty="0">
                <a:latin typeface="+mj-lt"/>
              </a:rPr>
              <a:t>2 </a:t>
            </a:r>
            <a:r>
              <a:rPr lang="en-US" sz="4500" dirty="0">
                <a:latin typeface="+mj-lt"/>
              </a:rPr>
              <a:t>did not decline significantly with O</a:t>
            </a:r>
            <a:r>
              <a:rPr lang="en-US" sz="4500" baseline="-25000" dirty="0">
                <a:latin typeface="+mj-lt"/>
              </a:rPr>
              <a:t>2</a:t>
            </a:r>
            <a:r>
              <a:rPr lang="en-US" sz="4500" dirty="0">
                <a:latin typeface="+mj-lt"/>
              </a:rPr>
              <a:t> level </a:t>
            </a:r>
            <a:r>
              <a:rPr lang="en-US" sz="4500" dirty="0" smtClean="0">
                <a:latin typeface="+mj-lt"/>
              </a:rPr>
              <a:t>. </a:t>
            </a:r>
            <a:r>
              <a:rPr lang="en-US" sz="4500" dirty="0">
                <a:latin typeface="+mj-lt"/>
              </a:rPr>
              <a:t>Contrary to expectations, however, </a:t>
            </a:r>
            <a:r>
              <a:rPr lang="en-US" sz="4500" i="1" dirty="0" err="1">
                <a:latin typeface="+mj-lt"/>
              </a:rPr>
              <a:t>Armina</a:t>
            </a:r>
            <a:r>
              <a:rPr lang="en-US" sz="4500" dirty="0">
                <a:latin typeface="+mj-lt"/>
              </a:rPr>
              <a:t> was an almost complete </a:t>
            </a:r>
            <a:r>
              <a:rPr lang="en-US" sz="4500" dirty="0" err="1" smtClean="0">
                <a:latin typeface="+mj-lt"/>
              </a:rPr>
              <a:t>oxyconformer</a:t>
            </a:r>
            <a:r>
              <a:rPr lang="en-US" sz="4500" dirty="0" smtClean="0">
                <a:latin typeface="+mj-lt"/>
              </a:rPr>
              <a:t> (Fig.3) </a:t>
            </a:r>
            <a:r>
              <a:rPr lang="en-US" sz="4500" dirty="0">
                <a:latin typeface="+mj-lt"/>
              </a:rPr>
              <a:t>with no clear </a:t>
            </a:r>
            <a:r>
              <a:rPr lang="en-US" sz="4500" dirty="0" smtClean="0">
                <a:solidFill>
                  <a:srgbClr val="000000"/>
                </a:solidFill>
                <a:latin typeface="+mj-lt"/>
              </a:rPr>
              <a:t>P</a:t>
            </a:r>
            <a:r>
              <a:rPr lang="en-US" sz="4500" baseline="-25000" dirty="0" smtClean="0">
                <a:solidFill>
                  <a:srgbClr val="000000"/>
                </a:solidFill>
                <a:latin typeface="+mj-lt"/>
              </a:rPr>
              <a:t>c</a:t>
            </a:r>
            <a:r>
              <a:rPr lang="en-US" sz="4500" dirty="0" smtClean="0">
                <a:solidFill>
                  <a:srgbClr val="000000"/>
                </a:solidFill>
                <a:latin typeface="+mj-lt"/>
              </a:rPr>
              <a:t>O</a:t>
            </a:r>
            <a:r>
              <a:rPr lang="en-US" sz="4500" baseline="-25000" dirty="0" smtClean="0">
                <a:solidFill>
                  <a:srgbClr val="000000"/>
                </a:solidFill>
                <a:latin typeface="+mj-lt"/>
              </a:rPr>
              <a:t>2</a:t>
            </a:r>
            <a:r>
              <a:rPr lang="en-US" sz="4500" dirty="0" smtClean="0">
                <a:solidFill>
                  <a:srgbClr val="000000"/>
                </a:solidFill>
                <a:latin typeface="+mj-lt"/>
              </a:rPr>
              <a:t> </a:t>
            </a:r>
            <a:r>
              <a:rPr lang="en-US" sz="4500" dirty="0">
                <a:solidFill>
                  <a:srgbClr val="000000"/>
                </a:solidFill>
                <a:latin typeface="+mj-lt"/>
              </a:rPr>
              <a:t>and a regulation index of </a:t>
            </a:r>
            <a:r>
              <a:rPr lang="en-US" sz="4500" dirty="0" smtClean="0">
                <a:solidFill>
                  <a:srgbClr val="000000"/>
                </a:solidFill>
                <a:latin typeface="+mj-lt"/>
              </a:rPr>
              <a:t>only 51. </a:t>
            </a:r>
            <a:r>
              <a:rPr lang="en-US" sz="4500" dirty="0">
                <a:solidFill>
                  <a:srgbClr val="000000"/>
                </a:solidFill>
                <a:latin typeface="+mj-lt"/>
              </a:rPr>
              <a:t>However</a:t>
            </a:r>
            <a:r>
              <a:rPr lang="en-US" sz="4500" dirty="0">
                <a:latin typeface="+mj-lt"/>
              </a:rPr>
              <a:t>, </a:t>
            </a:r>
            <a:r>
              <a:rPr lang="en-US" sz="4500" i="1" dirty="0" err="1">
                <a:latin typeface="+mj-lt"/>
              </a:rPr>
              <a:t>Armina</a:t>
            </a:r>
            <a:r>
              <a:rPr lang="en-US" sz="4500" dirty="0">
                <a:latin typeface="+mj-lt"/>
              </a:rPr>
              <a:t> survived low oxygen levels better than did </a:t>
            </a:r>
            <a:r>
              <a:rPr lang="en-US" sz="4500" i="1" dirty="0" err="1">
                <a:latin typeface="+mj-lt"/>
              </a:rPr>
              <a:t>Triopha</a:t>
            </a:r>
            <a:r>
              <a:rPr lang="en-US" sz="4500" dirty="0">
                <a:latin typeface="+mj-lt"/>
              </a:rPr>
              <a:t> (</a:t>
            </a:r>
            <a:r>
              <a:rPr lang="en-US" sz="4500" dirty="0" smtClean="0">
                <a:latin typeface="+mj-lt"/>
              </a:rPr>
              <a:t>Fig.4)</a:t>
            </a:r>
            <a:r>
              <a:rPr lang="en-US" sz="4500" dirty="0">
                <a:latin typeface="+mj-lt"/>
              </a:rPr>
              <a:t>.</a:t>
            </a:r>
            <a:endParaRPr lang="en-CA" sz="4500" dirty="0">
              <a:latin typeface="+mj-lt"/>
            </a:endParaRPr>
          </a:p>
          <a:p>
            <a:endParaRPr lang="en-US" sz="4800" dirty="0">
              <a:latin typeface="+mj-lt"/>
            </a:endParaRPr>
          </a:p>
        </p:txBody>
      </p:sp>
      <p:sp>
        <p:nvSpPr>
          <p:cNvPr id="6" name="TextBox 5"/>
          <p:cNvSpPr txBox="1"/>
          <p:nvPr/>
        </p:nvSpPr>
        <p:spPr>
          <a:xfrm>
            <a:off x="32316881" y="12432949"/>
            <a:ext cx="9738383" cy="12403397"/>
          </a:xfrm>
          <a:prstGeom prst="rect">
            <a:avLst/>
          </a:prstGeom>
          <a:noFill/>
        </p:spPr>
        <p:txBody>
          <a:bodyPr wrap="square" rtlCol="0">
            <a:spAutoFit/>
          </a:bodyPr>
          <a:lstStyle/>
          <a:p>
            <a:pPr marL="571500" indent="-571500">
              <a:buFont typeface="Wingdings" panose="05000000000000000000" pitchFamily="2" charset="2"/>
              <a:buChar char="Ø"/>
            </a:pPr>
            <a:r>
              <a:rPr lang="en-US" sz="4200" dirty="0" smtClean="0">
                <a:latin typeface="+mj-lt"/>
              </a:rPr>
              <a:t>The </a:t>
            </a:r>
            <a:r>
              <a:rPr lang="en-US" sz="4200" dirty="0">
                <a:latin typeface="+mj-lt"/>
              </a:rPr>
              <a:t>Metabolic Rate graph (Fig. </a:t>
            </a:r>
            <a:r>
              <a:rPr lang="en-US" sz="4200" dirty="0" smtClean="0">
                <a:latin typeface="+mj-lt"/>
              </a:rPr>
              <a:t>3) </a:t>
            </a:r>
            <a:r>
              <a:rPr lang="en-US" sz="4200" dirty="0">
                <a:latin typeface="+mj-lt"/>
              </a:rPr>
              <a:t>shows </a:t>
            </a:r>
            <a:r>
              <a:rPr lang="en-US" sz="4200" i="1" dirty="0" err="1">
                <a:latin typeface="+mj-lt"/>
              </a:rPr>
              <a:t>Armina</a:t>
            </a:r>
            <a:r>
              <a:rPr lang="en-US" sz="4200" dirty="0">
                <a:latin typeface="+mj-lt"/>
              </a:rPr>
              <a:t> to be an </a:t>
            </a:r>
            <a:r>
              <a:rPr lang="en-US" sz="4200" dirty="0" err="1">
                <a:latin typeface="+mj-lt"/>
              </a:rPr>
              <a:t>oxyconformer</a:t>
            </a:r>
            <a:r>
              <a:rPr lang="en-US" sz="4200" dirty="0">
                <a:latin typeface="+mj-lt"/>
              </a:rPr>
              <a:t> due to the straight </a:t>
            </a:r>
            <a:r>
              <a:rPr lang="en-US" sz="4200" dirty="0">
                <a:solidFill>
                  <a:srgbClr val="000000"/>
                </a:solidFill>
                <a:latin typeface="+mj-lt"/>
              </a:rPr>
              <a:t>line </a:t>
            </a:r>
            <a:r>
              <a:rPr lang="en-US" sz="4200" dirty="0" smtClean="0">
                <a:solidFill>
                  <a:srgbClr val="000000"/>
                </a:solidFill>
                <a:latin typeface="+mj-lt"/>
              </a:rPr>
              <a:t>(p of slope = 4.64x10</a:t>
            </a:r>
            <a:r>
              <a:rPr lang="en-US" sz="4200" baseline="30000" dirty="0" smtClean="0">
                <a:solidFill>
                  <a:srgbClr val="000000"/>
                </a:solidFill>
                <a:latin typeface="+mj-lt"/>
              </a:rPr>
              <a:t>-12</a:t>
            </a:r>
            <a:r>
              <a:rPr lang="en-US" sz="4200" dirty="0" smtClean="0">
                <a:solidFill>
                  <a:srgbClr val="000000"/>
                </a:solidFill>
                <a:latin typeface="+mj-lt"/>
              </a:rPr>
              <a:t>); </a:t>
            </a:r>
            <a:r>
              <a:rPr lang="en-US" sz="4200" dirty="0" err="1" smtClean="0">
                <a:solidFill>
                  <a:srgbClr val="000000"/>
                </a:solidFill>
                <a:latin typeface="+mj-lt"/>
              </a:rPr>
              <a:t>while</a:t>
            </a:r>
            <a:r>
              <a:rPr lang="en-US" sz="4200" i="1" dirty="0" err="1" smtClean="0">
                <a:solidFill>
                  <a:srgbClr val="000000"/>
                </a:solidFill>
                <a:latin typeface="+mj-lt"/>
              </a:rPr>
              <a:t>Triopha</a:t>
            </a:r>
            <a:r>
              <a:rPr lang="en-US" sz="4200" dirty="0" smtClean="0">
                <a:solidFill>
                  <a:srgbClr val="000000"/>
                </a:solidFill>
                <a:latin typeface="+mj-lt"/>
              </a:rPr>
              <a:t> </a:t>
            </a:r>
            <a:r>
              <a:rPr lang="en-US" sz="4200" dirty="0">
                <a:solidFill>
                  <a:srgbClr val="000000"/>
                </a:solidFill>
                <a:latin typeface="+mj-lt"/>
              </a:rPr>
              <a:t>is an </a:t>
            </a:r>
            <a:r>
              <a:rPr lang="en-US" sz="4200" dirty="0" err="1">
                <a:solidFill>
                  <a:srgbClr val="000000"/>
                </a:solidFill>
                <a:latin typeface="+mj-lt"/>
              </a:rPr>
              <a:t>oxyregulator</a:t>
            </a:r>
            <a:r>
              <a:rPr lang="en-US" sz="4200" dirty="0">
                <a:solidFill>
                  <a:srgbClr val="000000"/>
                </a:solidFill>
                <a:latin typeface="+mj-lt"/>
              </a:rPr>
              <a:t> due to the rapid drop at 30% </a:t>
            </a:r>
            <a:r>
              <a:rPr lang="en-US" sz="4200" dirty="0" smtClean="0">
                <a:solidFill>
                  <a:srgbClr val="000000"/>
                </a:solidFill>
                <a:latin typeface="+mj-lt"/>
              </a:rPr>
              <a:t>(p of slope &gt;30% saturation = 0.98; p = 0.028 &lt; 30%)</a:t>
            </a:r>
            <a:endParaRPr lang="en-CA" sz="4200" dirty="0">
              <a:solidFill>
                <a:srgbClr val="000000"/>
              </a:solidFill>
              <a:latin typeface="+mj-lt"/>
            </a:endParaRPr>
          </a:p>
          <a:p>
            <a:pPr marL="571500" indent="-571500">
              <a:buFont typeface="Wingdings" panose="05000000000000000000" pitchFamily="2" charset="2"/>
              <a:buChar char="Ø"/>
            </a:pPr>
            <a:r>
              <a:rPr lang="en-US" sz="4200" dirty="0">
                <a:latin typeface="+mj-lt"/>
              </a:rPr>
              <a:t>Even though </a:t>
            </a:r>
            <a:r>
              <a:rPr lang="en-US" sz="4200" i="1" dirty="0" err="1">
                <a:latin typeface="+mj-lt"/>
              </a:rPr>
              <a:t>Armina</a:t>
            </a:r>
            <a:r>
              <a:rPr lang="en-US" sz="4200" dirty="0">
                <a:latin typeface="+mj-lt"/>
              </a:rPr>
              <a:t> does not </a:t>
            </a:r>
            <a:r>
              <a:rPr lang="en-US" sz="4200" dirty="0" err="1">
                <a:latin typeface="+mj-lt"/>
              </a:rPr>
              <a:t>oxyregulate</a:t>
            </a:r>
            <a:r>
              <a:rPr lang="en-US" sz="4200" dirty="0">
                <a:latin typeface="+mj-lt"/>
              </a:rPr>
              <a:t>, its survival at low oxygen is better than that of </a:t>
            </a:r>
            <a:r>
              <a:rPr lang="en-US" sz="4200" i="1" dirty="0" err="1">
                <a:latin typeface="+mj-lt"/>
              </a:rPr>
              <a:t>Triopha</a:t>
            </a:r>
            <a:r>
              <a:rPr lang="en-US" sz="4200" dirty="0">
                <a:latin typeface="+mj-lt"/>
              </a:rPr>
              <a:t> (Fig. </a:t>
            </a:r>
            <a:r>
              <a:rPr lang="en-US" sz="4200" dirty="0" smtClean="0">
                <a:latin typeface="+mj-lt"/>
              </a:rPr>
              <a:t>4)</a:t>
            </a:r>
            <a:r>
              <a:rPr lang="en-US" sz="4200" dirty="0">
                <a:latin typeface="+mj-lt"/>
              </a:rPr>
              <a:t>.</a:t>
            </a:r>
            <a:endParaRPr lang="en-CA" sz="4200" dirty="0">
              <a:latin typeface="+mj-lt"/>
            </a:endParaRPr>
          </a:p>
          <a:p>
            <a:pPr marL="571500" indent="-571500">
              <a:buFont typeface="Wingdings" panose="05000000000000000000" pitchFamily="2" charset="2"/>
              <a:buChar char="Ø"/>
            </a:pPr>
            <a:r>
              <a:rPr lang="en-US" sz="4200" dirty="0">
                <a:latin typeface="+mj-lt"/>
              </a:rPr>
              <a:t>We conclude that </a:t>
            </a:r>
            <a:r>
              <a:rPr lang="en-US" sz="4200" i="1" dirty="0" err="1">
                <a:latin typeface="+mj-lt"/>
              </a:rPr>
              <a:t>Armina</a:t>
            </a:r>
            <a:r>
              <a:rPr lang="en-US" sz="4200" dirty="0">
                <a:latin typeface="+mj-lt"/>
              </a:rPr>
              <a:t> experiences such low oxygen levels in the sediment that its metabolism is specialized for anaerobic survival rather than for maximizing oxygen extraction efficiency.</a:t>
            </a:r>
            <a:endParaRPr lang="en-CA" sz="4200" dirty="0">
              <a:latin typeface="+mj-lt"/>
            </a:endParaRPr>
          </a:p>
          <a:p>
            <a:pPr marL="571500" indent="-571500">
              <a:buFont typeface="Wingdings" panose="05000000000000000000" pitchFamily="2" charset="2"/>
              <a:buChar char="Ø"/>
            </a:pPr>
            <a:r>
              <a:rPr lang="en-US" sz="4200" dirty="0">
                <a:solidFill>
                  <a:srgbClr val="000000"/>
                </a:solidFill>
              </a:rPr>
              <a:t>Further research </a:t>
            </a:r>
            <a:r>
              <a:rPr lang="en-US" sz="4200" dirty="0" smtClean="0">
                <a:solidFill>
                  <a:srgbClr val="000000"/>
                </a:solidFill>
              </a:rPr>
              <a:t>could include comparing patterns </a:t>
            </a:r>
            <a:r>
              <a:rPr lang="en-US" sz="4200" dirty="0">
                <a:solidFill>
                  <a:srgbClr val="000000"/>
                </a:solidFill>
              </a:rPr>
              <a:t>for other nudibranch species </a:t>
            </a:r>
            <a:r>
              <a:rPr lang="en-US" sz="4200" dirty="0" smtClean="0">
                <a:solidFill>
                  <a:srgbClr val="000000"/>
                </a:solidFill>
              </a:rPr>
              <a:t>such as </a:t>
            </a:r>
            <a:r>
              <a:rPr lang="en-US" sz="4200" i="1" dirty="0" err="1" smtClean="0">
                <a:solidFill>
                  <a:srgbClr val="000000"/>
                </a:solidFill>
              </a:rPr>
              <a:t>Dialula</a:t>
            </a:r>
            <a:r>
              <a:rPr lang="en-US" sz="4200" i="1" dirty="0" smtClean="0">
                <a:solidFill>
                  <a:srgbClr val="000000"/>
                </a:solidFill>
              </a:rPr>
              <a:t> </a:t>
            </a:r>
            <a:r>
              <a:rPr lang="en-US" sz="4200" i="1" dirty="0" err="1">
                <a:solidFill>
                  <a:srgbClr val="000000"/>
                </a:solidFill>
              </a:rPr>
              <a:t>sandiegensis</a:t>
            </a:r>
            <a:r>
              <a:rPr lang="en-US" sz="4200" dirty="0">
                <a:solidFill>
                  <a:srgbClr val="000000"/>
                </a:solidFill>
              </a:rPr>
              <a:t> </a:t>
            </a:r>
            <a:r>
              <a:rPr lang="en-US" sz="4200" dirty="0" smtClean="0">
                <a:solidFill>
                  <a:srgbClr val="000000"/>
                </a:solidFill>
              </a:rPr>
              <a:t>or </a:t>
            </a:r>
            <a:r>
              <a:rPr lang="en-US" sz="4400" i="1" dirty="0" err="1">
                <a:solidFill>
                  <a:srgbClr val="000000"/>
                </a:solidFill>
              </a:rPr>
              <a:t>Cumanotus</a:t>
            </a:r>
            <a:r>
              <a:rPr lang="en-US" sz="4400" i="1" dirty="0">
                <a:solidFill>
                  <a:srgbClr val="000000"/>
                </a:solidFill>
              </a:rPr>
              <a:t> </a:t>
            </a:r>
            <a:r>
              <a:rPr lang="en-US" sz="4400" i="1" dirty="0" err="1" smtClean="0">
                <a:solidFill>
                  <a:srgbClr val="000000"/>
                </a:solidFill>
              </a:rPr>
              <a:t>beaumonti</a:t>
            </a:r>
            <a:r>
              <a:rPr lang="en-US" sz="4400" i="1" dirty="0">
                <a:solidFill>
                  <a:srgbClr val="000000"/>
                </a:solidFill>
              </a:rPr>
              <a:t> </a:t>
            </a:r>
            <a:r>
              <a:rPr lang="en-US" sz="4200" dirty="0" smtClean="0">
                <a:solidFill>
                  <a:srgbClr val="000000"/>
                </a:solidFill>
              </a:rPr>
              <a:t>which </a:t>
            </a:r>
            <a:r>
              <a:rPr lang="en-US" sz="4200" dirty="0">
                <a:solidFill>
                  <a:srgbClr val="000000"/>
                </a:solidFill>
              </a:rPr>
              <a:t>may also </a:t>
            </a:r>
            <a:r>
              <a:rPr lang="en-US" sz="4200" dirty="0"/>
              <a:t>experience oxygen </a:t>
            </a:r>
            <a:r>
              <a:rPr lang="en-US" sz="4200" dirty="0" smtClean="0"/>
              <a:t>limitation.  </a:t>
            </a:r>
            <a:endParaRPr lang="en-CA" sz="4200" dirty="0"/>
          </a:p>
        </p:txBody>
      </p:sp>
      <p:sp>
        <p:nvSpPr>
          <p:cNvPr id="35" name="Rectangle 34"/>
          <p:cNvSpPr/>
          <p:nvPr/>
        </p:nvSpPr>
        <p:spPr>
          <a:xfrm>
            <a:off x="30165841" y="25855329"/>
            <a:ext cx="12121193" cy="6343650"/>
          </a:xfrm>
          <a:prstGeom prst="rect">
            <a:avLst/>
          </a:prstGeom>
          <a:solidFill>
            <a:srgbClr val="D9D9D9"/>
          </a:solidFill>
          <a:ln w="38100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105414" tIns="52707" rIns="105414" bIns="52707" rtlCol="0" anchor="ctr"/>
          <a:lstStyle/>
          <a:p>
            <a:pPr algn="ctr"/>
            <a:endParaRPr lang="en-US"/>
          </a:p>
        </p:txBody>
      </p:sp>
      <p:sp>
        <p:nvSpPr>
          <p:cNvPr id="12" name="TextBox 11"/>
          <p:cNvSpPr txBox="1"/>
          <p:nvPr/>
        </p:nvSpPr>
        <p:spPr>
          <a:xfrm>
            <a:off x="30361234" y="29011577"/>
            <a:ext cx="6004761" cy="630942"/>
          </a:xfrm>
          <a:prstGeom prst="rect">
            <a:avLst/>
          </a:prstGeom>
          <a:noFill/>
        </p:spPr>
        <p:txBody>
          <a:bodyPr wrap="square" rtlCol="0">
            <a:spAutoFit/>
          </a:bodyPr>
          <a:lstStyle/>
          <a:p>
            <a:r>
              <a:rPr lang="en-US" sz="3500" b="1" dirty="0" smtClean="0">
                <a:latin typeface="+mj-lt"/>
              </a:rPr>
              <a:t>Acknowledgements</a:t>
            </a:r>
            <a:endParaRPr lang="en-US" sz="3500" b="1" dirty="0">
              <a:latin typeface="+mj-lt"/>
            </a:endParaRPr>
          </a:p>
        </p:txBody>
      </p:sp>
      <p:sp>
        <p:nvSpPr>
          <p:cNvPr id="16" name="TextBox 15"/>
          <p:cNvSpPr txBox="1"/>
          <p:nvPr/>
        </p:nvSpPr>
        <p:spPr>
          <a:xfrm>
            <a:off x="30363772" y="29531731"/>
            <a:ext cx="11789188" cy="2708434"/>
          </a:xfrm>
          <a:prstGeom prst="rect">
            <a:avLst/>
          </a:prstGeom>
          <a:noFill/>
        </p:spPr>
        <p:txBody>
          <a:bodyPr wrap="square" rtlCol="0">
            <a:spAutoFit/>
          </a:bodyPr>
          <a:lstStyle/>
          <a:p>
            <a:r>
              <a:rPr lang="en-US" sz="2500" dirty="0"/>
              <a:t> </a:t>
            </a:r>
            <a:r>
              <a:rPr lang="en-US" sz="2500" dirty="0" smtClean="0"/>
              <a:t>             We </a:t>
            </a:r>
            <a:r>
              <a:rPr lang="en-US" sz="2500" dirty="0"/>
              <a:t>would like to acknowledge the support of Rosario Beach Marine Laboratory and all the individuals who helped to make this project possible. A special thank-you to  Dr. Lloyd </a:t>
            </a:r>
            <a:r>
              <a:rPr lang="en-US" sz="2500" dirty="0" err="1"/>
              <a:t>Trueblood</a:t>
            </a:r>
            <a:r>
              <a:rPr lang="en-US" sz="2500" dirty="0"/>
              <a:t> for the use of his FirestingO2 device, and Dr. </a:t>
            </a:r>
            <a:r>
              <a:rPr lang="en-US" sz="2500" dirty="0" err="1"/>
              <a:t>Kirt</a:t>
            </a:r>
            <a:r>
              <a:rPr lang="en-US" sz="2500" dirty="0"/>
              <a:t> </a:t>
            </a:r>
            <a:r>
              <a:rPr lang="en-US" sz="2500" dirty="0" err="1"/>
              <a:t>Onthank</a:t>
            </a:r>
            <a:r>
              <a:rPr lang="en-US" sz="2500" dirty="0"/>
              <a:t> for the sensor dots that he donated to the project. We would also like to thank the dive team at Rosario in the assistance of acquiring the specimens for the project. None of the research would have been possible without your help. Thank-you.</a:t>
            </a:r>
            <a:endParaRPr lang="en-CA" sz="2500" dirty="0"/>
          </a:p>
          <a:p>
            <a:endParaRPr lang="en-US" sz="2000" dirty="0"/>
          </a:p>
        </p:txBody>
      </p:sp>
      <p:sp>
        <p:nvSpPr>
          <p:cNvPr id="17" name="TextBox 16"/>
          <p:cNvSpPr txBox="1"/>
          <p:nvPr/>
        </p:nvSpPr>
        <p:spPr>
          <a:xfrm>
            <a:off x="30317966" y="25940316"/>
            <a:ext cx="4247674" cy="630942"/>
          </a:xfrm>
          <a:prstGeom prst="rect">
            <a:avLst/>
          </a:prstGeom>
          <a:noFill/>
        </p:spPr>
        <p:txBody>
          <a:bodyPr wrap="square" rtlCol="0">
            <a:spAutoFit/>
          </a:bodyPr>
          <a:lstStyle/>
          <a:p>
            <a:r>
              <a:rPr lang="en-US" sz="3500" b="1" dirty="0">
                <a:latin typeface="Cambria"/>
                <a:ea typeface="ＭＳ 明朝"/>
                <a:cs typeface="Times New Roman"/>
              </a:rPr>
              <a:t>Relevant </a:t>
            </a:r>
            <a:r>
              <a:rPr lang="en-US" sz="3500" b="1" dirty="0" smtClean="0">
                <a:latin typeface="Cambria"/>
                <a:ea typeface="ＭＳ 明朝"/>
                <a:cs typeface="Times New Roman"/>
              </a:rPr>
              <a:t>Literature</a:t>
            </a:r>
            <a:endParaRPr lang="en-US" sz="3500" b="1" dirty="0"/>
          </a:p>
        </p:txBody>
      </p:sp>
      <p:cxnSp>
        <p:nvCxnSpPr>
          <p:cNvPr id="19" name="Straight Connector 18"/>
          <p:cNvCxnSpPr/>
          <p:nvPr/>
        </p:nvCxnSpPr>
        <p:spPr>
          <a:xfrm>
            <a:off x="30165841" y="28922951"/>
            <a:ext cx="12121195" cy="0"/>
          </a:xfrm>
          <a:prstGeom prst="line">
            <a:avLst/>
          </a:prstGeom>
          <a:ln w="381000">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6664748" y="26970974"/>
            <a:ext cx="8730220" cy="5371020"/>
            <a:chOff x="9173577" y="26310904"/>
            <a:chExt cx="6124962" cy="3606688"/>
          </a:xfrm>
        </p:grpSpPr>
        <p:pic>
          <p:nvPicPr>
            <p:cNvPr id="39" name="Content Placeholder 12" descr="Screen Shot 2019-10-16 at 8.35.07 PM.png"/>
            <p:cNvPicPr/>
            <p:nvPr/>
          </p:nvPicPr>
          <p:blipFill>
            <a:blip r:embed="rId6">
              <a:extLst>
                <a:ext uri="{BEBA8EAE-BF5A-486C-A8C5-ECC9F3942E4B}">
                  <a14:imgProps xmlns:a14="http://schemas.microsoft.com/office/drawing/2010/main">
                    <a14:imgLayer r:embed="rId7">
                      <a14:imgEffect>
                        <a14:backgroundRemoval t="4069" b="93584" l="5427" r="96784">
                          <a14:foregroundMark x1="49246" y1="47261" x2="49246" y2="47261"/>
                          <a14:foregroundMark x1="56784" y1="38185" x2="56784" y2="38185"/>
                          <a14:foregroundMark x1="56784" y1="38185" x2="56784" y2="38185"/>
                          <a14:foregroundMark x1="51357" y1="29890" x2="51357" y2="29890"/>
                          <a14:foregroundMark x1="43317" y1="22535" x2="43317" y2="22535"/>
                          <a14:foregroundMark x1="25930" y1="47887" x2="25930" y2="47887"/>
                          <a14:foregroundMark x1="27337" y1="31925" x2="27337" y2="31925"/>
                          <a14:foregroundMark x1="73467" y1="41315" x2="73467" y2="41315"/>
                          <a14:foregroundMark x1="58995" y1="71049" x2="58995" y2="71049"/>
                          <a14:foregroundMark x1="63920" y1="83568" x2="63920" y2="83568"/>
                          <a14:foregroundMark x1="27337" y1="61659" x2="27337" y2="61659"/>
                          <a14:foregroundMark x1="24221" y1="59781" x2="24221" y2="59781"/>
                          <a14:backgroundMark x1="47839" y1="41002" x2="47839" y2="41002"/>
                        </a14:backgroundRemoval>
                      </a14:imgEffect>
                    </a14:imgLayer>
                  </a14:imgProps>
                </a:ext>
                <a:ext uri="{28A0092B-C50C-407E-A947-70E740481C1C}">
                  <a14:useLocalDpi xmlns:a14="http://schemas.microsoft.com/office/drawing/2010/main" val="0"/>
                </a:ext>
              </a:extLst>
            </a:blip>
            <a:srcRect t="4329" b="4329"/>
            <a:stretch>
              <a:fillRect/>
            </a:stretch>
          </p:blipFill>
          <p:spPr>
            <a:xfrm>
              <a:off x="9471500" y="26310904"/>
              <a:ext cx="5755759" cy="3402411"/>
            </a:xfrm>
            <a:prstGeom prst="rect">
              <a:avLst/>
            </a:prstGeom>
          </p:spPr>
        </p:pic>
        <p:sp>
          <p:nvSpPr>
            <p:cNvPr id="40" name="Text Box 5"/>
            <p:cNvSpPr txBox="1"/>
            <p:nvPr/>
          </p:nvSpPr>
          <p:spPr>
            <a:xfrm>
              <a:off x="13388019" y="28156589"/>
              <a:ext cx="17145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000" dirty="0">
                  <a:effectLst/>
                  <a:ea typeface="ＭＳ 明朝"/>
                  <a:cs typeface="Times New Roman"/>
                </a:rPr>
                <a:t>1 ½ diameter pipe cut one inch tall</a:t>
              </a:r>
              <a:endParaRPr lang="en-CA" sz="2000" dirty="0">
                <a:effectLst/>
                <a:ea typeface="ＭＳ 明朝"/>
                <a:cs typeface="Times New Roman"/>
              </a:endParaRPr>
            </a:p>
          </p:txBody>
        </p:sp>
        <p:sp>
          <p:nvSpPr>
            <p:cNvPr id="42" name="Text Box 6"/>
            <p:cNvSpPr txBox="1"/>
            <p:nvPr/>
          </p:nvSpPr>
          <p:spPr>
            <a:xfrm>
              <a:off x="13355439" y="28774592"/>
              <a:ext cx="1943100" cy="11430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000" dirty="0">
                  <a:effectLst/>
                  <a:ea typeface="ＭＳ 明朝"/>
                  <a:cs typeface="Times New Roman"/>
                </a:rPr>
                <a:t>Magnetic </a:t>
              </a:r>
              <a:r>
                <a:rPr lang="en-US" sz="2000" dirty="0" smtClean="0">
                  <a:effectLst/>
                  <a:ea typeface="ＭＳ 明朝"/>
                  <a:cs typeface="Times New Roman"/>
                </a:rPr>
                <a:t>Stir </a:t>
              </a:r>
              <a:r>
                <a:rPr lang="en-US" sz="2000" dirty="0">
                  <a:effectLst/>
                  <a:ea typeface="ＭＳ 明朝"/>
                  <a:cs typeface="Times New Roman"/>
                </a:rPr>
                <a:t>bar (added part way though experiment to enhance accuracy)</a:t>
              </a:r>
              <a:endParaRPr lang="en-CA" sz="2000" dirty="0">
                <a:effectLst/>
                <a:ea typeface="ＭＳ 明朝"/>
                <a:cs typeface="Times New Roman"/>
              </a:endParaRPr>
            </a:p>
          </p:txBody>
        </p:sp>
        <p:sp>
          <p:nvSpPr>
            <p:cNvPr id="43" name="Text Box 3"/>
            <p:cNvSpPr txBox="1"/>
            <p:nvPr/>
          </p:nvSpPr>
          <p:spPr>
            <a:xfrm>
              <a:off x="9173577" y="28114081"/>
              <a:ext cx="18288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000" dirty="0">
                  <a:effectLst/>
                  <a:ea typeface="ＭＳ 明朝"/>
                  <a:cs typeface="Times New Roman"/>
                </a:rPr>
                <a:t>Different sized holes drilled into pipe</a:t>
              </a:r>
              <a:endParaRPr lang="en-CA" sz="2000" dirty="0">
                <a:effectLst/>
                <a:ea typeface="ＭＳ 明朝"/>
                <a:cs typeface="Times New Roman"/>
              </a:endParaRPr>
            </a:p>
          </p:txBody>
        </p:sp>
        <p:sp>
          <p:nvSpPr>
            <p:cNvPr id="44" name="Text Box 2"/>
            <p:cNvSpPr txBox="1"/>
            <p:nvPr/>
          </p:nvSpPr>
          <p:spPr>
            <a:xfrm>
              <a:off x="9173577" y="27556069"/>
              <a:ext cx="1943100" cy="6858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000" dirty="0">
                  <a:effectLst/>
                  <a:ea typeface="ＭＳ 明朝"/>
                  <a:cs typeface="Times New Roman"/>
                </a:rPr>
                <a:t>Mesh Covering on top of pipe</a:t>
              </a:r>
              <a:endParaRPr lang="en-CA" sz="2000" dirty="0">
                <a:effectLst/>
                <a:ea typeface="ＭＳ 明朝"/>
                <a:cs typeface="Times New Roman"/>
              </a:endParaRPr>
            </a:p>
          </p:txBody>
        </p:sp>
        <p:sp>
          <p:nvSpPr>
            <p:cNvPr id="45" name="Text Box 1"/>
            <p:cNvSpPr txBox="1"/>
            <p:nvPr/>
          </p:nvSpPr>
          <p:spPr>
            <a:xfrm>
              <a:off x="9934812" y="26973333"/>
              <a:ext cx="1714500" cy="4572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2000" dirty="0">
                  <a:effectLst/>
                  <a:ea typeface="ＭＳ 明朝"/>
                  <a:cs typeface="Times New Roman"/>
                </a:rPr>
                <a:t>Fire Sting Dot</a:t>
              </a:r>
              <a:endParaRPr lang="en-CA" sz="2000" dirty="0">
                <a:effectLst/>
                <a:ea typeface="ＭＳ 明朝"/>
                <a:cs typeface="Times New Roman"/>
              </a:endParaRPr>
            </a:p>
          </p:txBody>
        </p:sp>
        <p:sp>
          <p:nvSpPr>
            <p:cNvPr id="47" name="Text Box 4"/>
            <p:cNvSpPr txBox="1"/>
            <p:nvPr/>
          </p:nvSpPr>
          <p:spPr>
            <a:xfrm>
              <a:off x="13850015" y="27450657"/>
              <a:ext cx="457200"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2000" dirty="0">
                  <a:effectLst/>
                  <a:ea typeface="ＭＳ 明朝"/>
                  <a:cs typeface="Times New Roman"/>
                </a:rPr>
                <a:t>Jar</a:t>
              </a:r>
              <a:endParaRPr lang="en-CA" sz="2000" dirty="0">
                <a:effectLst/>
                <a:ea typeface="ＭＳ 明朝"/>
                <a:cs typeface="Times New Roman"/>
              </a:endParaRPr>
            </a:p>
          </p:txBody>
        </p:sp>
      </p:grpSp>
      <p:sp>
        <p:nvSpPr>
          <p:cNvPr id="22" name="TextBox 21"/>
          <p:cNvSpPr txBox="1"/>
          <p:nvPr/>
        </p:nvSpPr>
        <p:spPr>
          <a:xfrm>
            <a:off x="22901959" y="26389345"/>
            <a:ext cx="6549163" cy="1569660"/>
          </a:xfrm>
          <a:prstGeom prst="rect">
            <a:avLst/>
          </a:prstGeom>
          <a:noFill/>
        </p:spPr>
        <p:txBody>
          <a:bodyPr wrap="square" rtlCol="0">
            <a:spAutoFit/>
          </a:bodyPr>
          <a:lstStyle/>
          <a:p>
            <a:pPr algn="ctr"/>
            <a:r>
              <a:rPr lang="en-US" sz="3200" b="1" dirty="0" smtClean="0"/>
              <a:t>Analyze </a:t>
            </a:r>
            <a:r>
              <a:rPr lang="en-US" sz="3200" b="1" dirty="0"/>
              <a:t>rate of aerobic metabolism as a function of oxygen </a:t>
            </a:r>
            <a:r>
              <a:rPr lang="en-US" sz="3200" b="1" dirty="0" smtClean="0"/>
              <a:t>level.</a:t>
            </a:r>
            <a:endParaRPr lang="en-CA" sz="3200" b="1" dirty="0"/>
          </a:p>
          <a:p>
            <a:pPr algn="ctr"/>
            <a:r>
              <a:rPr lang="en-US" sz="3200" b="1" dirty="0">
                <a:solidFill>
                  <a:srgbClr val="000000"/>
                </a:solidFill>
              </a:rPr>
              <a:t>Calculate P</a:t>
            </a:r>
            <a:r>
              <a:rPr lang="en-US" sz="3200" b="1" baseline="-25000" dirty="0">
                <a:solidFill>
                  <a:srgbClr val="000000"/>
                </a:solidFill>
              </a:rPr>
              <a:t>c</a:t>
            </a:r>
            <a:r>
              <a:rPr lang="en-US" sz="3200" b="1" dirty="0">
                <a:solidFill>
                  <a:srgbClr val="000000"/>
                </a:solidFill>
              </a:rPr>
              <a:t>O</a:t>
            </a:r>
            <a:r>
              <a:rPr lang="en-US" sz="3200" b="1" baseline="-25000" dirty="0">
                <a:solidFill>
                  <a:srgbClr val="000000"/>
                </a:solidFill>
              </a:rPr>
              <a:t>2</a:t>
            </a:r>
            <a:r>
              <a:rPr lang="en-US" sz="3200" b="1" dirty="0">
                <a:solidFill>
                  <a:srgbClr val="000000"/>
                </a:solidFill>
              </a:rPr>
              <a:t> and </a:t>
            </a:r>
            <a:r>
              <a:rPr lang="en-US" sz="3200" b="1" dirty="0"/>
              <a:t>regulation </a:t>
            </a:r>
            <a:r>
              <a:rPr lang="en-US" sz="3200" b="1" dirty="0" smtClean="0"/>
              <a:t>indices</a:t>
            </a:r>
            <a:endParaRPr lang="en-US" sz="3200" dirty="0"/>
          </a:p>
        </p:txBody>
      </p:sp>
      <p:sp>
        <p:nvSpPr>
          <p:cNvPr id="23" name="TextBox 22"/>
          <p:cNvSpPr txBox="1"/>
          <p:nvPr/>
        </p:nvSpPr>
        <p:spPr>
          <a:xfrm>
            <a:off x="7172323" y="25990441"/>
            <a:ext cx="8024943" cy="1569660"/>
          </a:xfrm>
          <a:prstGeom prst="rect">
            <a:avLst/>
          </a:prstGeom>
          <a:noFill/>
        </p:spPr>
        <p:txBody>
          <a:bodyPr wrap="square" rtlCol="0">
            <a:spAutoFit/>
          </a:bodyPr>
          <a:lstStyle/>
          <a:p>
            <a:r>
              <a:rPr lang="en-US" sz="3200" b="1" dirty="0" smtClean="0"/>
              <a:t>Measure </a:t>
            </a:r>
            <a:r>
              <a:rPr lang="en-US" sz="3200" b="1" dirty="0"/>
              <a:t>aerobic metabolism of </a:t>
            </a:r>
            <a:r>
              <a:rPr lang="en-US" sz="3200" b="1" dirty="0" smtClean="0"/>
              <a:t>each animal </a:t>
            </a:r>
            <a:r>
              <a:rPr lang="en-US" sz="3200" b="1" dirty="0" smtClean="0">
                <a:solidFill>
                  <a:srgbClr val="000000"/>
                </a:solidFill>
              </a:rPr>
              <a:t>in a sealed chamber using FireStingO2 </a:t>
            </a:r>
            <a:r>
              <a:rPr lang="en-US" sz="3200" b="1" dirty="0">
                <a:solidFill>
                  <a:srgbClr val="000000"/>
                </a:solidFill>
              </a:rPr>
              <a:t>system</a:t>
            </a:r>
            <a:endParaRPr lang="en-CA" sz="3200" b="1" dirty="0">
              <a:solidFill>
                <a:srgbClr val="000000"/>
              </a:solidFill>
            </a:endParaRPr>
          </a:p>
          <a:p>
            <a:pPr algn="ctr"/>
            <a:endParaRPr lang="en-US" sz="3200" dirty="0" smtClean="0"/>
          </a:p>
        </p:txBody>
      </p:sp>
      <p:sp>
        <p:nvSpPr>
          <p:cNvPr id="25" name="TextBox 24"/>
          <p:cNvSpPr txBox="1"/>
          <p:nvPr/>
        </p:nvSpPr>
        <p:spPr>
          <a:xfrm>
            <a:off x="16097140" y="29255822"/>
            <a:ext cx="6252136" cy="584776"/>
          </a:xfrm>
          <a:prstGeom prst="rect">
            <a:avLst/>
          </a:prstGeom>
          <a:noFill/>
        </p:spPr>
        <p:txBody>
          <a:bodyPr wrap="square" rtlCol="0">
            <a:spAutoFit/>
          </a:bodyPr>
          <a:lstStyle/>
          <a:p>
            <a:r>
              <a:rPr lang="en-US" sz="3200" b="1" dirty="0"/>
              <a:t>At least 12 hours/</a:t>
            </a:r>
            <a:r>
              <a:rPr lang="en-US" sz="3200" b="1" dirty="0" smtClean="0"/>
              <a:t>experiment</a:t>
            </a:r>
            <a:endParaRPr lang="en-CA" sz="3200" b="1" dirty="0"/>
          </a:p>
        </p:txBody>
      </p:sp>
      <p:sp>
        <p:nvSpPr>
          <p:cNvPr id="48" name="TextBox 47"/>
          <p:cNvSpPr txBox="1"/>
          <p:nvPr/>
        </p:nvSpPr>
        <p:spPr>
          <a:xfrm>
            <a:off x="20114632" y="30223902"/>
            <a:ext cx="5636249" cy="1569660"/>
          </a:xfrm>
          <a:prstGeom prst="rect">
            <a:avLst/>
          </a:prstGeom>
          <a:noFill/>
        </p:spPr>
        <p:txBody>
          <a:bodyPr wrap="square" rtlCol="0">
            <a:spAutoFit/>
          </a:bodyPr>
          <a:lstStyle/>
          <a:p>
            <a:pPr algn="ctr"/>
            <a:r>
              <a:rPr lang="en-US" sz="3200" b="1" dirty="0" smtClean="0"/>
              <a:t>O</a:t>
            </a:r>
            <a:r>
              <a:rPr lang="en-US" sz="3200" b="1" baseline="-25000" dirty="0" smtClean="0"/>
              <a:t>2</a:t>
            </a:r>
            <a:r>
              <a:rPr lang="en-US" sz="3200" b="1" dirty="0" smtClean="0"/>
              <a:t> </a:t>
            </a:r>
            <a:r>
              <a:rPr lang="en-US" sz="3200" b="1" dirty="0"/>
              <a:t>declined from near air saturation to near zero in each </a:t>
            </a:r>
            <a:r>
              <a:rPr lang="en-US" sz="3200" b="1" dirty="0" smtClean="0"/>
              <a:t>experiment</a:t>
            </a:r>
            <a:endParaRPr lang="en-CA" sz="3200" b="1" dirty="0"/>
          </a:p>
        </p:txBody>
      </p:sp>
      <p:pic>
        <p:nvPicPr>
          <p:cNvPr id="51" name="Picture 50" descr="1865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81507" y="26195287"/>
            <a:ext cx="3058218" cy="3058218"/>
          </a:xfrm>
          <a:prstGeom prst="rect">
            <a:avLst/>
          </a:prstGeom>
        </p:spPr>
      </p:pic>
      <p:pic>
        <p:nvPicPr>
          <p:cNvPr id="52" name="Picture 51" descr="RStudio-Ball.png"/>
          <p:cNvPicPr>
            <a:picLocks noChangeAspect="1"/>
          </p:cNvPicPr>
          <p:nvPr/>
        </p:nvPicPr>
        <p:blipFill>
          <a:blip r:embed="rId9">
            <a:clrChange>
              <a:clrFrom>
                <a:srgbClr val="000000"/>
              </a:clrFrom>
              <a:clrTo>
                <a:srgbClr val="000000">
                  <a:alpha val="0"/>
                </a:srgbClr>
              </a:clrTo>
            </a:clrChange>
            <a:biLevel thresh="75000"/>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364689" y="28464083"/>
            <a:ext cx="3334119" cy="3334119"/>
          </a:xfrm>
          <a:prstGeom prst="rect">
            <a:avLst/>
          </a:prstGeom>
        </p:spPr>
      </p:pic>
      <p:graphicFrame>
        <p:nvGraphicFramePr>
          <p:cNvPr id="55" name="Chart 54">
            <a:extLst>
              <a:ext uri="{FF2B5EF4-FFF2-40B4-BE49-F238E27FC236}">
                <a16:creationId xmlns:a16="http://schemas.microsoft.com/office/drawing/2014/main" id="{AD8902BB-6F3E-374E-968D-6AA5526C74D5}"/>
              </a:ext>
            </a:extLst>
          </p:cNvPr>
          <p:cNvGraphicFramePr>
            <a:graphicFrameLocks/>
          </p:cNvGraphicFramePr>
          <p:nvPr>
            <p:extLst>
              <p:ext uri="{D42A27DB-BD31-4B8C-83A1-F6EECF244321}">
                <p14:modId xmlns:p14="http://schemas.microsoft.com/office/powerpoint/2010/main" val="2656588326"/>
              </p:ext>
            </p:extLst>
          </p:nvPr>
        </p:nvGraphicFramePr>
        <p:xfrm>
          <a:off x="24868450" y="7369784"/>
          <a:ext cx="6393497" cy="6121069"/>
        </p:xfrm>
        <a:graphic>
          <a:graphicData uri="http://schemas.openxmlformats.org/drawingml/2006/chart">
            <c:chart xmlns:c="http://schemas.openxmlformats.org/drawingml/2006/chart" xmlns:r="http://schemas.openxmlformats.org/officeDocument/2006/relationships" r:id="rId11"/>
          </a:graphicData>
        </a:graphic>
      </p:graphicFrame>
      <p:sp>
        <p:nvSpPr>
          <p:cNvPr id="46" name="TextBox 45">
            <a:extLst>
              <a:ext uri="{FF2B5EF4-FFF2-40B4-BE49-F238E27FC236}">
                <a16:creationId xmlns:a16="http://schemas.microsoft.com/office/drawing/2014/main" id="{10176DAE-62DC-AC4E-A9C3-8A854E53C16E}"/>
              </a:ext>
            </a:extLst>
          </p:cNvPr>
          <p:cNvSpPr txBox="1"/>
          <p:nvPr/>
        </p:nvSpPr>
        <p:spPr>
          <a:xfrm>
            <a:off x="2605797" y="10450520"/>
            <a:ext cx="5738149" cy="552719"/>
          </a:xfrm>
          <a:prstGeom prst="rect">
            <a:avLst/>
          </a:prstGeom>
          <a:solidFill>
            <a:schemeClr val="bg1">
              <a:lumMod val="85000"/>
            </a:schemeClr>
          </a:solidFill>
          <a:ln w="28575">
            <a:solidFill>
              <a:srgbClr val="A6A6A6"/>
            </a:solidFill>
          </a:ln>
        </p:spPr>
        <p:txBody>
          <a:bodyPr wrap="square" lIns="105414" tIns="52707" rIns="105414" bIns="52707" rtlCol="0">
            <a:spAutoFit/>
          </a:bodyPr>
          <a:lstStyle/>
          <a:p>
            <a:pPr algn="ctr"/>
            <a:r>
              <a:rPr lang="en-US" sz="2800" b="1" dirty="0">
                <a:latin typeface="+mj-lt"/>
                <a:cs typeface="Times New Roman" panose="02020603050405020304" pitchFamily="18" charset="0"/>
              </a:rPr>
              <a:t>Fig</a:t>
            </a:r>
            <a:r>
              <a:rPr lang="en-US" sz="2800" b="1" dirty="0" smtClean="0">
                <a:latin typeface="+mj-lt"/>
                <a:cs typeface="Times New Roman" panose="02020603050405020304" pitchFamily="18" charset="0"/>
              </a:rPr>
              <a:t>.1: </a:t>
            </a:r>
            <a:r>
              <a:rPr lang="en-US" sz="2800" i="1" dirty="0" err="1"/>
              <a:t>Triopha</a:t>
            </a:r>
            <a:r>
              <a:rPr lang="en-US" sz="2800" i="1" dirty="0"/>
              <a:t> </a:t>
            </a:r>
            <a:r>
              <a:rPr lang="en-US" sz="2800" i="1" dirty="0" err="1" smtClean="0"/>
              <a:t>catalinae</a:t>
            </a:r>
            <a:endParaRPr lang="en-US" sz="2800" b="1" dirty="0">
              <a:latin typeface="+mj-lt"/>
              <a:cs typeface="Times New Roman" panose="02020603050405020304" pitchFamily="18" charset="0"/>
            </a:endParaRPr>
          </a:p>
        </p:txBody>
      </p:sp>
      <p:sp>
        <p:nvSpPr>
          <p:cNvPr id="50" name="Rectangle 49"/>
          <p:cNvSpPr/>
          <p:nvPr/>
        </p:nvSpPr>
        <p:spPr>
          <a:xfrm>
            <a:off x="24868450" y="13466973"/>
            <a:ext cx="6394332" cy="1774045"/>
          </a:xfrm>
          <a:prstGeom prst="rect">
            <a:avLst/>
          </a:prstGeom>
          <a:solidFill>
            <a:schemeClr val="bg1">
              <a:lumMod val="85000"/>
            </a:schemeClr>
          </a:solidFill>
          <a:ln w="38100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105414" tIns="52707" rIns="105414" bIns="52707" rtlCol="0" anchor="ctr"/>
          <a:lstStyle/>
          <a:p>
            <a:pPr algn="ctr"/>
            <a:endParaRPr lang="en-US"/>
          </a:p>
        </p:txBody>
      </p:sp>
      <p:sp>
        <p:nvSpPr>
          <p:cNvPr id="30" name="TextBox 29">
            <a:extLst>
              <a:ext uri="{FF2B5EF4-FFF2-40B4-BE49-F238E27FC236}">
                <a16:creationId xmlns:a16="http://schemas.microsoft.com/office/drawing/2014/main" id="{10176DAE-62DC-AC4E-A9C3-8A854E53C16E}"/>
              </a:ext>
            </a:extLst>
          </p:cNvPr>
          <p:cNvSpPr txBox="1"/>
          <p:nvPr/>
        </p:nvSpPr>
        <p:spPr>
          <a:xfrm>
            <a:off x="12137296" y="23816365"/>
            <a:ext cx="19030973" cy="1183661"/>
          </a:xfrm>
          <a:prstGeom prst="rect">
            <a:avLst/>
          </a:prstGeom>
          <a:noFill/>
          <a:ln w="28575">
            <a:noFill/>
            <a:round/>
          </a:ln>
          <a:effectLst/>
        </p:spPr>
        <p:txBody>
          <a:bodyPr wrap="square" lIns="105414" tIns="52707" rIns="105414" bIns="52707" rtlCol="0">
            <a:spAutoFit/>
          </a:bodyPr>
          <a:lstStyle/>
          <a:p>
            <a:r>
              <a:rPr lang="en-US" sz="2500" b="1" dirty="0"/>
              <a:t>Fig</a:t>
            </a:r>
            <a:r>
              <a:rPr lang="en-US" sz="2500" b="1" dirty="0" smtClean="0"/>
              <a:t>.3: </a:t>
            </a:r>
            <a:r>
              <a:rPr lang="en-US" sz="2500" dirty="0"/>
              <a:t>Calculated metabolic rates for both species of </a:t>
            </a:r>
            <a:r>
              <a:rPr lang="en-US" sz="2500" dirty="0" err="1"/>
              <a:t>nudibranch</a:t>
            </a:r>
            <a:r>
              <a:rPr lang="en-US" sz="2500" dirty="0"/>
              <a:t> as a function of oxygen percent air saturation.  There is a clear difference, with </a:t>
            </a:r>
            <a:r>
              <a:rPr lang="en-US" sz="2500" i="1" dirty="0" err="1"/>
              <a:t>Armina</a:t>
            </a:r>
            <a:r>
              <a:rPr lang="en-US" sz="2500" dirty="0"/>
              <a:t> having the classic linear correlation characteristic of </a:t>
            </a:r>
            <a:r>
              <a:rPr lang="en-US" sz="2500" dirty="0" err="1"/>
              <a:t>oxyconformity</a:t>
            </a:r>
            <a:r>
              <a:rPr lang="en-US" sz="2500" dirty="0"/>
              <a:t> and </a:t>
            </a:r>
            <a:r>
              <a:rPr lang="en-US" sz="2500" i="1" dirty="0" err="1"/>
              <a:t>Triopha</a:t>
            </a:r>
            <a:r>
              <a:rPr lang="en-US" sz="2500" i="1" dirty="0"/>
              <a:t> </a:t>
            </a:r>
            <a:r>
              <a:rPr lang="en-US" sz="2500" dirty="0" err="1"/>
              <a:t>oxyregulating</a:t>
            </a:r>
            <a:r>
              <a:rPr lang="en-US" sz="2500" dirty="0"/>
              <a:t> down to a </a:t>
            </a:r>
            <a:r>
              <a:rPr lang="en-US" sz="2500" dirty="0" smtClean="0"/>
              <a:t>P</a:t>
            </a:r>
            <a:r>
              <a:rPr lang="en-US" sz="2500" baseline="-25000" dirty="0" smtClean="0"/>
              <a:t>c</a:t>
            </a:r>
            <a:r>
              <a:rPr lang="en-US" sz="2500" dirty="0" smtClean="0"/>
              <a:t>O</a:t>
            </a:r>
            <a:r>
              <a:rPr lang="en-US" sz="2500" baseline="-25000" dirty="0" smtClean="0"/>
              <a:t>2</a:t>
            </a:r>
            <a:r>
              <a:rPr lang="en-US" sz="2500" dirty="0" smtClean="0"/>
              <a:t> at 36% saturation</a:t>
            </a:r>
            <a:r>
              <a:rPr lang="en-US" sz="2500" dirty="0" smtClean="0">
                <a:solidFill>
                  <a:srgbClr val="000000"/>
                </a:solidFill>
              </a:rPr>
              <a:t>.</a:t>
            </a:r>
            <a:endParaRPr lang="en-CA" sz="2500" dirty="0">
              <a:solidFill>
                <a:srgbClr val="000000"/>
              </a:solidFill>
            </a:endParaRPr>
          </a:p>
          <a:p>
            <a:r>
              <a:rPr lang="en-US" sz="2000" dirty="0"/>
              <a:t> </a:t>
            </a:r>
            <a:endParaRPr lang="en-CA" sz="2000" dirty="0"/>
          </a:p>
        </p:txBody>
      </p:sp>
      <p:pic>
        <p:nvPicPr>
          <p:cNvPr id="24" name="Picture 23" descr="RosarioLogoColorClear copy.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040495" y="244249"/>
            <a:ext cx="3842589" cy="3874032"/>
          </a:xfrm>
          <a:prstGeom prst="rect">
            <a:avLst/>
          </a:prstGeom>
        </p:spPr>
      </p:pic>
      <p:sp>
        <p:nvSpPr>
          <p:cNvPr id="20" name="TextBox 19"/>
          <p:cNvSpPr txBox="1"/>
          <p:nvPr/>
        </p:nvSpPr>
        <p:spPr>
          <a:xfrm>
            <a:off x="25159800" y="13688501"/>
            <a:ext cx="6206605" cy="1246495"/>
          </a:xfrm>
          <a:prstGeom prst="rect">
            <a:avLst/>
          </a:prstGeom>
          <a:noFill/>
        </p:spPr>
        <p:txBody>
          <a:bodyPr wrap="square" rtlCol="0">
            <a:spAutoFit/>
          </a:bodyPr>
          <a:lstStyle/>
          <a:p>
            <a:r>
              <a:rPr lang="en-US" sz="2500" dirty="0" smtClean="0"/>
              <a:t>Fig 4:Survival </a:t>
            </a:r>
            <a:r>
              <a:rPr lang="en-US" sz="2500" dirty="0"/>
              <a:t>rates for individuals of each </a:t>
            </a:r>
            <a:r>
              <a:rPr lang="en-US" sz="2500" dirty="0" smtClean="0"/>
              <a:t>species. Note </a:t>
            </a:r>
            <a:r>
              <a:rPr lang="en-US" sz="2500" dirty="0"/>
              <a:t>that </a:t>
            </a:r>
            <a:r>
              <a:rPr lang="en-US" sz="2500" i="1" dirty="0" err="1"/>
              <a:t>Triopha</a:t>
            </a:r>
            <a:r>
              <a:rPr lang="en-US" sz="2500" dirty="0"/>
              <a:t> were not always exposed to zero O</a:t>
            </a:r>
            <a:r>
              <a:rPr lang="en-US" sz="2500" baseline="-25000" dirty="0"/>
              <a:t>2</a:t>
            </a:r>
            <a:r>
              <a:rPr lang="en-US" sz="2500" dirty="0" smtClean="0"/>
              <a:t>.</a:t>
            </a:r>
            <a:endParaRPr lang="en-CA" sz="2500" dirty="0"/>
          </a:p>
        </p:txBody>
      </p:sp>
      <p:pic>
        <p:nvPicPr>
          <p:cNvPr id="56" name="Picture 55" descr="TriophaCatalinaeDLC1997.jpg"/>
          <p:cNvPicPr>
            <a:picLocks noChangeAspect="1"/>
          </p:cNvPicPr>
          <p:nvPr/>
        </p:nvPicPr>
        <p:blipFill rotWithShape="1">
          <a:blip r:embed="rId13">
            <a:extLst>
              <a:ext uri="{BEBA8EAE-BF5A-486C-A8C5-ECC9F3942E4B}">
                <a14:imgProps xmlns:a14="http://schemas.microsoft.com/office/drawing/2010/main">
                  <a14:imgLayer r:embed="rId14">
                    <a14:imgEffect>
                      <a14:backgroundRemoval t="9916" b="99156" l="6625" r="99105">
                        <a14:backgroundMark x1="25962" y1="50000" x2="25962" y2="50000"/>
                        <a14:backgroundMark x1="22023" y1="50844" x2="22023" y2="50844"/>
                        <a14:backgroundMark x1="20054" y1="55274" x2="20054" y2="55274"/>
                        <a14:backgroundMark x1="7878" y1="77637" x2="7878" y2="77637"/>
                      </a14:backgroundRemoval>
                    </a14:imgEffect>
                  </a14:imgLayer>
                </a14:imgProps>
              </a:ext>
              <a:ext uri="{28A0092B-C50C-407E-A947-70E740481C1C}">
                <a14:useLocalDpi xmlns:a14="http://schemas.microsoft.com/office/drawing/2010/main" val="0"/>
              </a:ext>
            </a:extLst>
          </a:blip>
          <a:srcRect t="25299"/>
          <a:stretch/>
        </p:blipFill>
        <p:spPr>
          <a:xfrm>
            <a:off x="833031" y="6547506"/>
            <a:ext cx="8920876" cy="3882813"/>
          </a:xfrm>
          <a:prstGeom prst="rect">
            <a:avLst/>
          </a:prstGeom>
        </p:spPr>
      </p:pic>
      <p:pic>
        <p:nvPicPr>
          <p:cNvPr id="58" name="Picture 57" descr="MTlogo_RGBforDigital_stacked_forLightBG_clipped_rev_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405780" y="2451633"/>
            <a:ext cx="5385153" cy="4047024"/>
          </a:xfrm>
          <a:prstGeom prst="rect">
            <a:avLst/>
          </a:prstGeom>
        </p:spPr>
      </p:pic>
      <p:pic>
        <p:nvPicPr>
          <p:cNvPr id="59" name="Picture 58" descr="WWU_logo_black_600_clipped_rev_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11834" y="-1324735"/>
            <a:ext cx="11565741" cy="8670638"/>
          </a:xfrm>
          <a:prstGeom prst="rect">
            <a:avLst/>
          </a:prstGeom>
        </p:spPr>
      </p:pic>
      <p:sp>
        <p:nvSpPr>
          <p:cNvPr id="5" name="TextBox 4"/>
          <p:cNvSpPr txBox="1"/>
          <p:nvPr/>
        </p:nvSpPr>
        <p:spPr>
          <a:xfrm>
            <a:off x="30624599" y="26522294"/>
            <a:ext cx="11430665" cy="2400657"/>
          </a:xfrm>
          <a:prstGeom prst="rect">
            <a:avLst/>
          </a:prstGeom>
          <a:noFill/>
        </p:spPr>
        <p:txBody>
          <a:bodyPr wrap="square" rtlCol="0">
            <a:spAutoFit/>
          </a:bodyPr>
          <a:lstStyle/>
          <a:p>
            <a:r>
              <a:rPr lang="en-CA" sz="1500" dirty="0"/>
              <a:t>Cowles, D. L., Childress, J. J., &amp; Wells, M. E. (1991). Metabolic rates of </a:t>
            </a:r>
            <a:r>
              <a:rPr lang="en-CA" sz="1500" dirty="0" err="1"/>
              <a:t>midwater</a:t>
            </a:r>
            <a:r>
              <a:rPr lang="en-CA" sz="1500" dirty="0"/>
              <a:t> crustaceans as a function of depth of occurrence off the </a:t>
            </a:r>
            <a:r>
              <a:rPr lang="en-CA" sz="1500" dirty="0" smtClean="0"/>
              <a:t> </a:t>
            </a:r>
          </a:p>
          <a:p>
            <a:r>
              <a:rPr lang="en-CA" sz="1500" dirty="0"/>
              <a:t> </a:t>
            </a:r>
            <a:r>
              <a:rPr lang="en-CA" sz="1500" dirty="0" smtClean="0"/>
              <a:t>          Hawaiian </a:t>
            </a:r>
            <a:r>
              <a:rPr lang="en-CA" sz="1500" dirty="0" err="1"/>
              <a:t>Islands:</a:t>
            </a:r>
            <a:r>
              <a:rPr lang="en-CA" sz="1500" dirty="0" err="1" smtClean="0"/>
              <a:t>Food</a:t>
            </a:r>
            <a:r>
              <a:rPr lang="en-CA" sz="1500" dirty="0"/>
              <a:t> </a:t>
            </a:r>
            <a:r>
              <a:rPr lang="en-CA" sz="1500" dirty="0" smtClean="0"/>
              <a:t>availability </a:t>
            </a:r>
            <a:r>
              <a:rPr lang="en-CA" sz="1500" dirty="0"/>
              <a:t>as a selective factor? </a:t>
            </a:r>
            <a:r>
              <a:rPr lang="en-CA" sz="1500" i="1" dirty="0"/>
              <a:t>Marine Biology</a:t>
            </a:r>
            <a:r>
              <a:rPr lang="en-CA" sz="1500" dirty="0"/>
              <a:t>, </a:t>
            </a:r>
            <a:r>
              <a:rPr lang="en-CA" sz="1500" i="1" dirty="0"/>
              <a:t>110</a:t>
            </a:r>
            <a:r>
              <a:rPr lang="en-CA" sz="1500" dirty="0"/>
              <a:t>(1), 75–83. </a:t>
            </a:r>
            <a:r>
              <a:rPr lang="en-CA" sz="1500" dirty="0" err="1"/>
              <a:t>doi</a:t>
            </a:r>
            <a:r>
              <a:rPr lang="en-CA" sz="1500" dirty="0"/>
              <a:t>: 10.1007/bf01313094</a:t>
            </a:r>
          </a:p>
          <a:p>
            <a:r>
              <a:rPr lang="en-CA" sz="1500" dirty="0"/>
              <a:t>Morris, R. H., &amp; Abbott, </a:t>
            </a:r>
            <a:r>
              <a:rPr lang="en-CA" sz="1500" dirty="0" err="1"/>
              <a:t>Haderlie</a:t>
            </a:r>
            <a:r>
              <a:rPr lang="en-CA" sz="1500" dirty="0"/>
              <a:t>, E. C., D. P. (</a:t>
            </a:r>
            <a:r>
              <a:rPr lang="en-CA" sz="1500" dirty="0" err="1"/>
              <a:t>n.d.</a:t>
            </a:r>
            <a:r>
              <a:rPr lang="en-CA" sz="1500" dirty="0"/>
              <a:t>). </a:t>
            </a:r>
            <a:r>
              <a:rPr lang="en-CA" sz="1500" i="1" dirty="0"/>
              <a:t>Intertidal invertebrates of California</a:t>
            </a:r>
            <a:r>
              <a:rPr lang="en-CA" sz="1500" dirty="0"/>
              <a:t>. Stanford, CA: Stanford Univ. Press.</a:t>
            </a:r>
          </a:p>
          <a:p>
            <a:r>
              <a:rPr lang="en-CA" sz="1500" dirty="0"/>
              <a:t>Mueller, C. A., &amp; Seymour, R. S. (2011). The Regulation Index: A New Method for Assessing the Relationship between Oxygen Consumption </a:t>
            </a:r>
            <a:r>
              <a:rPr lang="en-CA" sz="1500" dirty="0" smtClean="0"/>
              <a:t>and</a:t>
            </a:r>
          </a:p>
          <a:p>
            <a:r>
              <a:rPr lang="en-CA" sz="1500" dirty="0"/>
              <a:t> </a:t>
            </a:r>
            <a:r>
              <a:rPr lang="en-CA" sz="1500" dirty="0" smtClean="0"/>
              <a:t>         Environmental </a:t>
            </a:r>
            <a:r>
              <a:rPr lang="en-CA" sz="1500" dirty="0"/>
              <a:t>Oxygen. </a:t>
            </a:r>
            <a:r>
              <a:rPr lang="en-CA" sz="1500" i="1" dirty="0"/>
              <a:t>Physiological and Biochemical Zoology</a:t>
            </a:r>
            <a:r>
              <a:rPr lang="en-CA" sz="1500" dirty="0"/>
              <a:t>, </a:t>
            </a:r>
            <a:r>
              <a:rPr lang="en-CA" sz="1500" i="1" dirty="0"/>
              <a:t>84</a:t>
            </a:r>
            <a:r>
              <a:rPr lang="en-CA" sz="1500" dirty="0"/>
              <a:t>(5), 522–532. </a:t>
            </a:r>
            <a:r>
              <a:rPr lang="en-CA" sz="1500" dirty="0" err="1"/>
              <a:t>doi</a:t>
            </a:r>
            <a:r>
              <a:rPr lang="en-CA" sz="1500" dirty="0"/>
              <a:t>: 10.1086/661953</a:t>
            </a:r>
          </a:p>
          <a:p>
            <a:r>
              <a:rPr lang="en-CA" sz="1500" dirty="0" err="1"/>
              <a:t>Muggeo</a:t>
            </a:r>
            <a:r>
              <a:rPr lang="en-CA" sz="1500" dirty="0"/>
              <a:t>, V. M. R. (2003). Estimating regression models with unknown break-points. </a:t>
            </a:r>
            <a:r>
              <a:rPr lang="en-CA" sz="1500" i="1" dirty="0"/>
              <a:t>Statistics in Medicine</a:t>
            </a:r>
            <a:r>
              <a:rPr lang="en-CA" sz="1500" dirty="0"/>
              <a:t>, </a:t>
            </a:r>
            <a:r>
              <a:rPr lang="en-CA" sz="1500" i="1" dirty="0"/>
              <a:t>22</a:t>
            </a:r>
            <a:endParaRPr lang="en-CA" sz="1500" dirty="0"/>
          </a:p>
          <a:p>
            <a:r>
              <a:rPr lang="en-CA" sz="1500" dirty="0" err="1"/>
              <a:t>Pickton</a:t>
            </a:r>
            <a:r>
              <a:rPr lang="en-CA" sz="1500" dirty="0"/>
              <a:t>, B. E. (1991). </a:t>
            </a:r>
            <a:r>
              <a:rPr lang="en-US" sz="1500" dirty="0" err="1"/>
              <a:t>Cumanotus</a:t>
            </a:r>
            <a:r>
              <a:rPr lang="en-US" sz="1500" dirty="0"/>
              <a:t> </a:t>
            </a:r>
            <a:r>
              <a:rPr lang="en-US" sz="1500" dirty="0" err="1"/>
              <a:t>beaumonti</a:t>
            </a:r>
            <a:r>
              <a:rPr lang="en-US" sz="1500" dirty="0"/>
              <a:t> (Eliot, 1906), a </a:t>
            </a:r>
            <a:r>
              <a:rPr lang="en-US" sz="1500" dirty="0" err="1"/>
              <a:t>nudibranch</a:t>
            </a:r>
            <a:r>
              <a:rPr lang="en-US" sz="1500" dirty="0"/>
              <a:t> adapted for life in a shallow sandy habitat? </a:t>
            </a:r>
            <a:endParaRPr lang="en-CA" sz="1500" dirty="0"/>
          </a:p>
          <a:p>
            <a:r>
              <a:rPr lang="en-CA" sz="1500" dirty="0" smtClean="0"/>
              <a:t>Wu</a:t>
            </a:r>
            <a:r>
              <a:rPr lang="en-CA" sz="1500" dirty="0"/>
              <a:t>, R. S. (2002). Hypoxia: from molecular responses to ecosystem responses. </a:t>
            </a:r>
            <a:r>
              <a:rPr lang="en-CA" sz="1500" i="1" dirty="0"/>
              <a:t>Marine Pollution Bulletin</a:t>
            </a:r>
            <a:r>
              <a:rPr lang="en-CA" sz="1500" dirty="0"/>
              <a:t>, </a:t>
            </a:r>
            <a:r>
              <a:rPr lang="en-CA" sz="1500" i="1" dirty="0"/>
              <a:t>45</a:t>
            </a:r>
            <a:r>
              <a:rPr lang="en-CA" sz="1500" dirty="0"/>
              <a:t>(1-12), 35–45. </a:t>
            </a:r>
            <a:r>
              <a:rPr lang="en-CA" sz="1500" dirty="0" err="1"/>
              <a:t>doi</a:t>
            </a:r>
            <a:r>
              <a:rPr lang="en-CA" sz="1500" dirty="0"/>
              <a:t>: 10.1016</a:t>
            </a:r>
            <a:r>
              <a:rPr lang="en-CA" sz="1500" dirty="0" smtClean="0"/>
              <a:t>/</a:t>
            </a:r>
          </a:p>
          <a:p>
            <a:r>
              <a:rPr lang="en-CA" sz="1500" dirty="0"/>
              <a:t> </a:t>
            </a:r>
            <a:r>
              <a:rPr lang="en-CA" sz="1500" dirty="0" smtClean="0"/>
              <a:t>         s0025</a:t>
            </a:r>
            <a:r>
              <a:rPr lang="en-CA" sz="1500" dirty="0"/>
              <a:t>-326x(02)00061-9</a:t>
            </a:r>
          </a:p>
          <a:p>
            <a:endParaRPr lang="en-US" sz="1500" dirty="0">
              <a:solidFill>
                <a:srgbClr val="FF0000"/>
              </a:solidFill>
            </a:endParaRPr>
          </a:p>
        </p:txBody>
      </p:sp>
      <p:pic>
        <p:nvPicPr>
          <p:cNvPr id="10" name="Picture 9" descr="Nudi Figure 3.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062129" y="15994577"/>
            <a:ext cx="19007996" cy="7176313"/>
          </a:xfrm>
          <a:prstGeom prst="rect">
            <a:avLst/>
          </a:prstGeom>
          <a:ln w="381000">
            <a:solidFill>
              <a:schemeClr val="tx1">
                <a:lumMod val="50000"/>
                <a:lumOff val="50000"/>
              </a:schemeClr>
            </a:solidFill>
          </a:ln>
        </p:spPr>
      </p:pic>
    </p:spTree>
    <p:extLst>
      <p:ext uri="{BB962C8B-B14F-4D97-AF65-F5344CB8AC3E}">
        <p14:creationId xmlns:p14="http://schemas.microsoft.com/office/powerpoint/2010/main" val="1079128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04D2F7E15B740A784BF2A870B140E" ma:contentTypeVersion="10" ma:contentTypeDescription="Create a new document." ma:contentTypeScope="" ma:versionID="c3f57a61b68684245ad80c4b76e17676">
  <xsd:schema xmlns:xsd="http://www.w3.org/2001/XMLSchema" xmlns:xs="http://www.w3.org/2001/XMLSchema" xmlns:p="http://schemas.microsoft.com/office/2006/metadata/properties" xmlns:ns3="1e9513e2-a928-450d-99eb-aad599aa714a" targetNamespace="http://schemas.microsoft.com/office/2006/metadata/properties" ma:root="true" ma:fieldsID="0ee2b0c047b59fd9ea03c832630803aa" ns3:_="">
    <xsd:import namespace="1e9513e2-a928-450d-99eb-aad599aa714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9513e2-a928-450d-99eb-aad599aa71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2287F5-5C63-4BC7-ADD1-CC638404D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9513e2-a928-450d-99eb-aad599aa71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FFCCF4-7CED-407D-9CA9-5C6349D20D0B}">
  <ds:schemaRefs>
    <ds:schemaRef ds:uri="1e9513e2-a928-450d-99eb-aad599aa714a"/>
    <ds:schemaRef ds:uri="http://schemas.microsoft.com/office/2006/documentManagement/types"/>
    <ds:schemaRef ds:uri="http://www.w3.org/XML/1998/namespace"/>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BB907FE-9F18-4D83-BFDB-66F72CAF1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2760</TotalTime>
  <Words>736</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Cambria</vt:lpstr>
      <vt:lpstr>ＭＳ 明朝</vt:lpstr>
      <vt:lpstr>Times New Roman</vt:lpstr>
      <vt:lpstr>Wingdings</vt:lpstr>
      <vt:lpstr>Office Theme</vt:lpstr>
      <vt:lpstr>Two Nudibranch’s Oxygen Consumption Patterns  Reflect Their Very Different Lifestyles Barbara J. Kiers, Luke E. Thomas and David L. Cowles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Barabra Kiers</dc:creator>
  <cp:lastModifiedBy>David Cowles</cp:lastModifiedBy>
  <cp:revision>100</cp:revision>
  <dcterms:created xsi:type="dcterms:W3CDTF">2019-08-06T17:00:05Z</dcterms:created>
  <dcterms:modified xsi:type="dcterms:W3CDTF">2019-11-05T20:37:38Z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0x01010085504D2F7E15B740A784BF2A870B140E</vt:lpwstr>
  </property>
</Properties>
</file>