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Lst>
  <p:notesMasterIdLst>
    <p:notesMasterId r:id="rId3"/>
  </p:notesMasterIdLst>
  <p:handoutMasterIdLst>
    <p:handoutMasterId r:id="rId4"/>
  </p:handoutMasterIdLst>
  <p:sldIdLst>
    <p:sldId id="256" r:id="rId2"/>
  </p:sldIdLst>
  <p:sldSz cx="43891200" cy="32918400"/>
  <p:notesSz cx="9239250" cy="11982450"/>
  <p:embeddedFontLst>
    <p:embeddedFont>
      <p:font typeface="宋体" panose="02010600030101010101" pitchFamily="2" charset="-122"/>
      <p:regular r:id="rId5"/>
    </p:embeddedFont>
    <p:embeddedFont>
      <p:font typeface="ＭＳ Ｐゴシック" panose="020B0600070205080204" pitchFamily="34" charset="-128"/>
      <p:regular r:id="rId6"/>
    </p:embeddedFont>
  </p:embeddedFontLst>
  <p:custDataLst>
    <p:tags r:id="rId7"/>
  </p:custDataLst>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extLst>
    <p:ext uri="{EFAFB233-063F-42B5-8137-9DF3F51BA10A}">
      <p15:sldGuideLst xmlns:p15="http://schemas.microsoft.com/office/powerpoint/2012/main">
        <p15:guide id="1" orient="horz" pos="11088">
          <p15:clr>
            <a:srgbClr val="A4A3A4"/>
          </p15:clr>
        </p15:guide>
        <p15:guide id="2" pos="13440">
          <p15:clr>
            <a:srgbClr val="A4A3A4"/>
          </p15:clr>
        </p15:guide>
      </p15:sldGuideLst>
    </p:ext>
    <p:ext uri="{2D200454-40CA-4A62-9FC3-DE9A4176ACB9}">
      <p15:notesGuideLst xmlns:p15="http://schemas.microsoft.com/office/powerpoint/2012/main">
        <p15:guide id="1" orient="horz" pos="3774">
          <p15:clr>
            <a:srgbClr val="A4A3A4"/>
          </p15:clr>
        </p15:guide>
        <p15:guide id="2" pos="29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4A0"/>
    <a:srgbClr val="664F93"/>
    <a:srgbClr val="5B4D7F"/>
    <a:srgbClr val="604884"/>
    <a:srgbClr val="7C5393"/>
    <a:srgbClr val="506796"/>
    <a:srgbClr val="378B9F"/>
    <a:srgbClr val="3A749C"/>
    <a:srgbClr val="E64B3C"/>
    <a:srgbClr val="C82B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3654" autoAdjust="0"/>
  </p:normalViewPr>
  <p:slideViewPr>
    <p:cSldViewPr>
      <p:cViewPr>
        <p:scale>
          <a:sx n="66" d="100"/>
          <a:sy n="66" d="100"/>
        </p:scale>
        <p:origin x="-13212" y="-9870"/>
      </p:cViewPr>
      <p:guideLst>
        <p:guide orient="horz" pos="11088"/>
        <p:guide pos="134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3" d="100"/>
          <a:sy n="73" d="100"/>
        </p:scale>
        <p:origin x="3984" y="72"/>
      </p:cViewPr>
      <p:guideLst>
        <p:guide orient="horz" pos="3774"/>
        <p:guide pos="29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tags" Target="tags/tag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tableStyles" Target="tableStyles.xml"/><Relationship Id="rId5" Type="http://schemas.openxmlformats.org/officeDocument/2006/relationships/font" Target="fonts/font1.fntdata"/><Relationship Id="rId10" Type="http://schemas.openxmlformats.org/officeDocument/2006/relationships/theme" Target="theme/theme1.xml"/><Relationship Id="rId4" Type="http://schemas.openxmlformats.org/officeDocument/2006/relationships/handoutMaster" Target="handoutMasters/handoutMaster1.xml"/><Relationship Id="rId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Untitled:Users:jeffersonhumbert:Desktop:Book1.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Untitled:Users:jeffersonhumbert:Desktop:Book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baseline="0">
                <a:solidFill>
                  <a:schemeClr val="tx1"/>
                </a:solidFill>
                <a:latin typeface="Charter Roman"/>
                <a:ea typeface="+mn-ea"/>
                <a:cs typeface="Charter Roman"/>
              </a:defRPr>
            </a:pPr>
            <a:r>
              <a:rPr lang="en-US" sz="2400" b="1" i="1" u="none" strike="noStrike" baseline="0" dirty="0" err="1">
                <a:effectLst/>
                <a:latin typeface="Charter Roman"/>
                <a:cs typeface="Charter Roman"/>
              </a:rPr>
              <a:t>Enteroctopus</a:t>
            </a:r>
            <a:r>
              <a:rPr lang="en-US" sz="2400" b="1" i="1" u="none" strike="noStrike" baseline="0" dirty="0">
                <a:effectLst/>
                <a:latin typeface="Charter Roman"/>
                <a:cs typeface="Charter Roman"/>
              </a:rPr>
              <a:t> </a:t>
            </a:r>
            <a:r>
              <a:rPr lang="en-US" sz="2400" b="1" i="1" u="none" strike="noStrike" baseline="0" dirty="0" err="1">
                <a:effectLst/>
                <a:latin typeface="Charter Roman"/>
                <a:cs typeface="Charter Roman"/>
              </a:rPr>
              <a:t>dofleini</a:t>
            </a:r>
            <a:r>
              <a:rPr lang="en-US" sz="2400" b="1" dirty="0">
                <a:solidFill>
                  <a:schemeClr val="tx1"/>
                </a:solidFill>
                <a:latin typeface="Charter Roman"/>
                <a:cs typeface="Charter Roman"/>
              </a:rPr>
              <a:t> </a:t>
            </a:r>
            <a:r>
              <a:rPr lang="en-US" sz="2400" dirty="0">
                <a:solidFill>
                  <a:schemeClr val="tx1"/>
                </a:solidFill>
                <a:latin typeface="Charter Roman"/>
                <a:cs typeface="Charter Roman"/>
              </a:rPr>
              <a:t>feeding preference on sponged and non-sponged </a:t>
            </a:r>
            <a:r>
              <a:rPr lang="en-US" sz="2400" i="1" dirty="0">
                <a:solidFill>
                  <a:schemeClr val="tx1"/>
                </a:solidFill>
                <a:latin typeface="Charter Roman"/>
                <a:cs typeface="Charter Roman"/>
              </a:rPr>
              <a:t>C. </a:t>
            </a:r>
            <a:r>
              <a:rPr lang="en-US" sz="2400" i="1" dirty="0" err="1">
                <a:solidFill>
                  <a:schemeClr val="tx1"/>
                </a:solidFill>
                <a:latin typeface="Charter Roman"/>
                <a:cs typeface="Charter Roman"/>
              </a:rPr>
              <a:t>hastata</a:t>
            </a:r>
            <a:endParaRPr lang="en-US" sz="2400" i="1" dirty="0">
              <a:solidFill>
                <a:schemeClr val="tx1"/>
              </a:solidFill>
              <a:latin typeface="Charter Roman"/>
              <a:cs typeface="Charter Roman"/>
            </a:endParaRPr>
          </a:p>
        </c:rich>
      </c:tx>
      <c:layout>
        <c:manualLayout>
          <c:xMode val="edge"/>
          <c:yMode val="edge"/>
          <c:x val="0.113005050505051"/>
          <c:y val="0"/>
        </c:manualLayout>
      </c:layout>
      <c:overlay val="0"/>
      <c:spPr>
        <a:noFill/>
        <a:ln>
          <a:noFill/>
        </a:ln>
        <a:effectLst/>
      </c:spPr>
    </c:title>
    <c:autoTitleDeleted val="0"/>
    <c:plotArea>
      <c:layout>
        <c:manualLayout>
          <c:layoutTarget val="inner"/>
          <c:xMode val="edge"/>
          <c:yMode val="edge"/>
          <c:x val="9.1370023651510202E-2"/>
          <c:y val="0.19509532662583801"/>
          <c:w val="0.85343912970722902"/>
          <c:h val="0.67922900262467201"/>
        </c:manualLayout>
      </c:layout>
      <c:barChart>
        <c:barDir val="col"/>
        <c:grouping val="clustered"/>
        <c:varyColors val="0"/>
        <c:ser>
          <c:idx val="0"/>
          <c:order val="0"/>
          <c:tx>
            <c:v>Sponged Scallops</c:v>
          </c:tx>
          <c:spPr>
            <a:solidFill>
              <a:srgbClr val="C82B1A"/>
            </a:solidFill>
            <a:ln>
              <a:noFill/>
            </a:ln>
            <a:effectLst>
              <a:outerShdw blurRad="57150" dist="19050" dir="5400000" algn="ctr" rotWithShape="0">
                <a:srgbClr val="000000">
                  <a:alpha val="63000"/>
                </a:srgbClr>
              </a:outerShdw>
            </a:effectLst>
            <a:sp3d/>
          </c:spPr>
          <c:invertIfNegative val="0"/>
          <c:dLbls>
            <c:dLbl>
              <c:idx val="0"/>
              <c:layout>
                <c:manualLayout>
                  <c:x val="7.1357855793480096E-8"/>
                  <c:y val="-2.0745278203164901E-2"/>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9D3B-499D-BFFC-CC9A47296BF9}"/>
                </c:ext>
              </c:extLst>
            </c:dLbl>
            <c:dLbl>
              <c:idx val="1"/>
              <c:layout>
                <c:manualLayout>
                  <c:x val="-6.6457181976624095E-17"/>
                  <c:y val="-1.728773183597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4EA-42AB-B269-31CCDFD146E5}"/>
                </c:ext>
              </c:extLst>
            </c:dLbl>
            <c:dLbl>
              <c:idx val="2"/>
              <c:layout>
                <c:manualLayout>
                  <c:x val="-1.81248953715439E-3"/>
                  <c:y val="-2.76603709375531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4EA-42AB-B269-31CCDFD146E5}"/>
                </c:ext>
              </c:extLst>
            </c:dLbl>
            <c:dLbl>
              <c:idx val="3"/>
              <c:layout>
                <c:manualLayout>
                  <c:x val="0"/>
                  <c:y val="-2.42028245703590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44EA-42AB-B269-31CCDFD146E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Sheet1!$B$3:$B$6</c:f>
              <c:numCache>
                <c:formatCode>General</c:formatCode>
                <c:ptCount val="4"/>
                <c:pt idx="0">
                  <c:v>4</c:v>
                </c:pt>
                <c:pt idx="1">
                  <c:v>1</c:v>
                </c:pt>
                <c:pt idx="2">
                  <c:v>1</c:v>
                </c:pt>
                <c:pt idx="3">
                  <c:v>1</c:v>
                </c:pt>
              </c:numCache>
            </c:numRef>
          </c:val>
          <c:extLst>
            <c:ext xmlns:c16="http://schemas.microsoft.com/office/drawing/2014/chart" uri="{C3380CC4-5D6E-409C-BE32-E72D297353CC}">
              <c16:uniqueId val="{00000000-E177-440C-8D0B-4E48716BE719}"/>
            </c:ext>
          </c:extLst>
        </c:ser>
        <c:ser>
          <c:idx val="1"/>
          <c:order val="1"/>
          <c:tx>
            <c:v>Unsponged Scallops</c:v>
          </c:tx>
          <c:spPr>
            <a:solidFill>
              <a:srgbClr val="3A749C"/>
            </a:solidFill>
            <a:ln w="25400" cap="flat" cmpd="sng" algn="ctr">
              <a:solidFill>
                <a:schemeClr val="accent5"/>
              </a:solidFill>
              <a:prstDash val="solid"/>
            </a:ln>
            <a:effectLst/>
          </c:spPr>
          <c:invertIfNegative val="0"/>
          <c:dLbls>
            <c:dLbl>
              <c:idx val="0"/>
              <c:layout>
                <c:manualLayout>
                  <c:x val="3.6249524152992098E-3"/>
                  <c:y val="8.8837127629609602E-3"/>
                </c:manualLayout>
              </c:layout>
              <c:tx>
                <c:rich>
                  <a:bodyPr/>
                  <a:lstStyle/>
                  <a:p>
                    <a:r>
                      <a:rPr lang="en-US" sz="2400" b="1" dirty="0">
                        <a:latin typeface="+mn-lt"/>
                        <a:cs typeface="Charter Roman"/>
                      </a:rPr>
                      <a:t>Octopus</a:t>
                    </a:r>
                    <a:r>
                      <a:rPr lang="en-US" sz="2400" b="1" dirty="0" smtClean="0">
                        <a:latin typeface="+mn-lt"/>
                        <a:cs typeface="Charter Roman"/>
                      </a:rPr>
                      <a:t>: </a:t>
                    </a:r>
                    <a:r>
                      <a:rPr lang="en-US" sz="2400" b="1" baseline="0" dirty="0" smtClean="0">
                        <a:latin typeface="+mn-lt"/>
                        <a:cs typeface="Charter Roman"/>
                      </a:rPr>
                      <a:t>Rhea  </a:t>
                    </a:r>
                    <a:endParaRPr lang="en-US" sz="2400" b="1" baseline="0" dirty="0">
                      <a:latin typeface="+mn-lt"/>
                      <a:cs typeface="Charter Roman"/>
                    </a:endParaRPr>
                  </a:p>
                  <a:p>
                    <a:r>
                      <a:rPr lang="en-US" sz="2400" b="1" baseline="0" dirty="0" smtClean="0">
                        <a:latin typeface="+mn-lt"/>
                        <a:cs typeface="Charter Roman"/>
                      </a:rPr>
                      <a:t>21</a:t>
                    </a:r>
                    <a:endParaRPr lang="en-US" baseline="0" dirty="0"/>
                  </a:p>
                </c:rich>
              </c:tx>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1-9D3B-499D-BFFC-CC9A47296BF9}"/>
                </c:ext>
              </c:extLst>
            </c:dLbl>
            <c:dLbl>
              <c:idx val="1"/>
              <c:layout>
                <c:manualLayout>
                  <c:x val="-3.8167938931297201E-3"/>
                  <c:y val="-4.9972634033743405E-4"/>
                </c:manualLayout>
              </c:layout>
              <c:tx>
                <c:rich>
                  <a:bodyPr/>
                  <a:lstStyle/>
                  <a:p>
                    <a:r>
                      <a:rPr lang="en-US" sz="2400" b="1" dirty="0">
                        <a:latin typeface="+mn-lt"/>
                        <a:cs typeface="Charter Roman"/>
                      </a:rPr>
                      <a:t>Octopus</a:t>
                    </a:r>
                    <a:r>
                      <a:rPr lang="en-US" sz="2400" b="1" dirty="0" smtClean="0">
                        <a:latin typeface="+mn-lt"/>
                        <a:cs typeface="Charter Roman"/>
                      </a:rPr>
                      <a:t>:</a:t>
                    </a:r>
                  </a:p>
                  <a:p>
                    <a:r>
                      <a:rPr lang="en-US" sz="2400" b="1" dirty="0" smtClean="0">
                        <a:latin typeface="+mn-lt"/>
                        <a:cs typeface="Charter Roman"/>
                      </a:rPr>
                      <a:t>Ellie</a:t>
                    </a:r>
                    <a:endParaRPr lang="en-US" sz="2400" b="1" dirty="0">
                      <a:latin typeface="+mn-lt"/>
                      <a:cs typeface="Charter Roman"/>
                    </a:endParaRPr>
                  </a:p>
                  <a:p>
                    <a:r>
                      <a:rPr lang="en-US" sz="2400" b="1" baseline="0" dirty="0" smtClean="0">
                        <a:latin typeface="+mn-lt"/>
                        <a:cs typeface="Charter Roman"/>
                      </a:rPr>
                      <a:t> </a:t>
                    </a:r>
                    <a:r>
                      <a:rPr lang="en-US" sz="2400" b="1" baseline="0" dirty="0">
                        <a:latin typeface="+mn-lt"/>
                        <a:cs typeface="Charter Roman"/>
                      </a:rPr>
                      <a:t>13</a:t>
                    </a:r>
                    <a:endParaRPr lang="en-US" baseline="0" dirty="0"/>
                  </a:p>
                </c:rich>
              </c:tx>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5-44EA-42AB-B269-31CCDFD146E5}"/>
                </c:ext>
              </c:extLst>
            </c:dLbl>
            <c:dLbl>
              <c:idx val="2"/>
              <c:layout>
                <c:manualLayout>
                  <c:x val="-2.5541835679631E-3"/>
                  <c:y val="-1.2197798191892701E-2"/>
                </c:manualLayout>
              </c:layout>
              <c:tx>
                <c:rich>
                  <a:bodyPr/>
                  <a:lstStyle/>
                  <a:p>
                    <a:r>
                      <a:rPr lang="en-US" sz="2400" b="1" dirty="0">
                        <a:latin typeface="+mn-lt"/>
                        <a:cs typeface="Charter Roman"/>
                      </a:rPr>
                      <a:t>Octopus:</a:t>
                    </a:r>
                    <a:r>
                      <a:rPr lang="en-US" sz="2400" b="1" baseline="0" dirty="0">
                        <a:latin typeface="+mn-lt"/>
                        <a:cs typeface="Charter Roman"/>
                      </a:rPr>
                      <a:t> Caspian</a:t>
                    </a:r>
                  </a:p>
                  <a:p>
                    <a:r>
                      <a:rPr lang="en-US" sz="2400" b="1" baseline="0" dirty="0" smtClean="0">
                        <a:latin typeface="+mn-lt"/>
                        <a:cs typeface="Charter Roman"/>
                      </a:rPr>
                      <a:t>11</a:t>
                    </a:r>
                    <a:endParaRPr lang="en-US" baseline="0" dirty="0"/>
                  </a:p>
                </c:rich>
              </c:tx>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6-44EA-42AB-B269-31CCDFD146E5}"/>
                </c:ext>
              </c:extLst>
            </c:dLbl>
            <c:dLbl>
              <c:idx val="3"/>
              <c:layout>
                <c:manualLayout>
                  <c:x val="-2.6883997454863599E-3"/>
                  <c:y val="1.19459025955089E-3"/>
                </c:manualLayout>
              </c:layout>
              <c:tx>
                <c:rich>
                  <a:bodyPr/>
                  <a:lstStyle/>
                  <a:p>
                    <a:r>
                      <a:rPr lang="en-US" sz="2400" b="1" dirty="0">
                        <a:latin typeface="+mn-lt"/>
                        <a:cs typeface="Charter Roman"/>
                      </a:rPr>
                      <a:t>Octopus: Octane</a:t>
                    </a:r>
                    <a:endParaRPr lang="en-US" sz="2400" b="1" baseline="0" dirty="0">
                      <a:latin typeface="+mn-lt"/>
                      <a:cs typeface="Charter Roman"/>
                    </a:endParaRPr>
                  </a:p>
                  <a:p>
                    <a:r>
                      <a:rPr lang="en-US" sz="2400" b="1" baseline="0" dirty="0" smtClean="0">
                        <a:latin typeface="+mn-lt"/>
                        <a:cs typeface="Charter Roman"/>
                      </a:rPr>
                      <a:t>15</a:t>
                    </a:r>
                    <a:endParaRPr lang="en-US" dirty="0"/>
                  </a:p>
                </c:rich>
              </c:tx>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7-44EA-42AB-B269-31CCDFD146E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Charter Roman"/>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Sheet1!$C$3:$C$6</c:f>
              <c:numCache>
                <c:formatCode>General</c:formatCode>
                <c:ptCount val="4"/>
                <c:pt idx="0">
                  <c:v>21</c:v>
                </c:pt>
                <c:pt idx="1">
                  <c:v>13</c:v>
                </c:pt>
                <c:pt idx="2">
                  <c:v>11</c:v>
                </c:pt>
                <c:pt idx="3">
                  <c:v>15</c:v>
                </c:pt>
              </c:numCache>
            </c:numRef>
          </c:val>
          <c:extLst>
            <c:ext xmlns:c16="http://schemas.microsoft.com/office/drawing/2014/chart" uri="{C3380CC4-5D6E-409C-BE32-E72D297353CC}">
              <c16:uniqueId val="{00000001-E177-440C-8D0B-4E48716BE719}"/>
            </c:ext>
          </c:extLst>
        </c:ser>
        <c:dLbls>
          <c:showLegendKey val="0"/>
          <c:showVal val="1"/>
          <c:showCatName val="0"/>
          <c:showSerName val="0"/>
          <c:showPercent val="0"/>
          <c:showBubbleSize val="0"/>
        </c:dLbls>
        <c:gapWidth val="150"/>
        <c:axId val="2082539320"/>
        <c:axId val="2086282952"/>
      </c:barChart>
      <c:catAx>
        <c:axId val="2082539320"/>
        <c:scaling>
          <c:orientation val="minMax"/>
        </c:scaling>
        <c:delete val="1"/>
        <c:axPos val="b"/>
        <c:numFmt formatCode="General" sourceLinked="1"/>
        <c:majorTickMark val="none"/>
        <c:minorTickMark val="none"/>
        <c:tickLblPos val="nextTo"/>
        <c:crossAx val="2086282952"/>
        <c:crosses val="autoZero"/>
        <c:auto val="1"/>
        <c:lblAlgn val="ctr"/>
        <c:lblOffset val="100"/>
        <c:noMultiLvlLbl val="0"/>
      </c:catAx>
      <c:valAx>
        <c:axId val="20862829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2500">
                    <a:latin typeface="Charter Roman"/>
                    <a:cs typeface="Charter Roman"/>
                  </a:defRPr>
                </a:pPr>
                <a:r>
                  <a:rPr lang="en-US" sz="2500">
                    <a:latin typeface="Charter Roman"/>
                    <a:cs typeface="Charter Roman"/>
                  </a:rPr>
                  <a:t>Scallps consumed by Octopus</a:t>
                </a:r>
              </a:p>
            </c:rich>
          </c:tx>
          <c:layout>
            <c:manualLayout>
              <c:xMode val="edge"/>
              <c:yMode val="edge"/>
              <c:x val="1.69002825028551E-2"/>
              <c:y val="0.20062371695301001"/>
            </c:manualLayout>
          </c:layout>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082539320"/>
        <c:crosses val="autoZero"/>
        <c:crossBetween val="between"/>
      </c:valAx>
      <c:spPr>
        <a:noFill/>
        <a:ln>
          <a:noFill/>
        </a:ln>
        <a:effectLst/>
        <a:sp3d/>
      </c:spPr>
    </c:plotArea>
    <c:legend>
      <c:legendPos val="b"/>
      <c:legendEntry>
        <c:idx val="0"/>
        <c:txPr>
          <a:bodyPr rot="0" spcFirstLastPara="1" vertOverflow="ellipsis" vert="horz" wrap="square" anchor="ctr" anchorCtr="1"/>
          <a:lstStyle/>
          <a:p>
            <a:pPr>
              <a:defRPr sz="2800" b="1" i="0" u="none" strike="noStrike" kern="1200" baseline="0">
                <a:solidFill>
                  <a:schemeClr val="tx1"/>
                </a:solidFill>
                <a:latin typeface="Charter Roman"/>
                <a:ea typeface="+mn-ea"/>
                <a:cs typeface="Charter Roman"/>
              </a:defRPr>
            </a:pPr>
            <a:endParaRPr lang="en-US"/>
          </a:p>
        </c:txPr>
      </c:legendEntry>
      <c:layout>
        <c:manualLayout>
          <c:xMode val="edge"/>
          <c:yMode val="edge"/>
          <c:x val="9.8576666466309998E-2"/>
          <c:y val="0.86573521285184796"/>
          <c:w val="0.86196880447196"/>
          <c:h val="0.12069424420539"/>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tx1"/>
              </a:solidFill>
              <a:latin typeface="Charter Roman"/>
              <a:ea typeface="+mn-ea"/>
              <a:cs typeface="Charter Roman"/>
            </a:defRPr>
          </a:pPr>
          <a:endParaRPr lang="en-US"/>
        </a:p>
      </c:txPr>
    </c:legend>
    <c:plotVisOnly val="1"/>
    <c:dispBlanksAs val="gap"/>
    <c:showDLblsOverMax val="0"/>
  </c:chart>
  <c:spPr>
    <a:solidFill>
      <a:schemeClr val="bg1"/>
    </a:solidFill>
    <a:ln w="9525" cap="flat" cmpd="sng" algn="ctr">
      <a:solidFill>
        <a:srgbClr val="000000"/>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2800" b="1"/>
            </a:pPr>
            <a:r>
              <a:rPr lang="en-US" sz="2400" b="1" i="0" u="none" strike="noStrike" baseline="0" dirty="0">
                <a:effectLst/>
                <a:latin typeface="Charter Roman"/>
                <a:cs typeface="Charter Roman"/>
              </a:rPr>
              <a:t>Scallop-sponge </a:t>
            </a:r>
            <a:r>
              <a:rPr lang="en-US" sz="2400" b="1" i="0" u="none" strike="noStrike" baseline="0" dirty="0" err="1">
                <a:effectLst/>
                <a:latin typeface="Charter Roman"/>
                <a:cs typeface="Charter Roman"/>
              </a:rPr>
              <a:t>encrustment</a:t>
            </a:r>
            <a:r>
              <a:rPr lang="en-US" sz="2400" b="1" i="0" u="none" strike="noStrike" baseline="0" dirty="0">
                <a:effectLst/>
                <a:latin typeface="Charter Roman"/>
                <a:cs typeface="Charter Roman"/>
              </a:rPr>
              <a:t> data </a:t>
            </a:r>
            <a:r>
              <a:rPr lang="en-US" sz="2400" b="1" i="0" u="none" strike="noStrike" baseline="0" dirty="0" smtClean="0">
                <a:effectLst/>
                <a:latin typeface="Charter Roman"/>
                <a:cs typeface="Charter Roman"/>
              </a:rPr>
              <a:t>from marine transects </a:t>
            </a:r>
            <a:endParaRPr lang="en-US" sz="2400" b="1" dirty="0">
              <a:latin typeface="Charter Roman"/>
              <a:cs typeface="Charter Roman"/>
            </a:endParaRPr>
          </a:p>
        </c:rich>
      </c:tx>
      <c:layout>
        <c:manualLayout>
          <c:xMode val="edge"/>
          <c:yMode val="edge"/>
          <c:x val="0.16858974358974399"/>
          <c:y val="3.79336028942328E-3"/>
        </c:manualLayout>
      </c:layout>
      <c:overlay val="0"/>
    </c:title>
    <c:autoTitleDeleted val="0"/>
    <c:plotArea>
      <c:layout/>
      <c:pieChart>
        <c:varyColors val="1"/>
        <c:ser>
          <c:idx val="0"/>
          <c:order val="0"/>
          <c:tx>
            <c:strRef>
              <c:f>Sheet1!$B$54</c:f>
              <c:strCache>
                <c:ptCount val="1"/>
                <c:pt idx="0">
                  <c:v>Number of scallops</c:v>
                </c:pt>
              </c:strCache>
            </c:strRef>
          </c:tx>
          <c:spPr>
            <a:ln w="3175" cmpd="sng">
              <a:solidFill>
                <a:sysClr val="windowText" lastClr="000000"/>
              </a:solidFill>
            </a:ln>
          </c:spPr>
          <c:dPt>
            <c:idx val="0"/>
            <c:bubble3D val="0"/>
            <c:spPr>
              <a:solidFill>
                <a:srgbClr val="378B9F"/>
              </a:solidFill>
              <a:ln w="3175" cmpd="sng">
                <a:solidFill>
                  <a:sysClr val="windowText" lastClr="000000"/>
                </a:solidFill>
              </a:ln>
            </c:spPr>
            <c:extLst>
              <c:ext xmlns:c16="http://schemas.microsoft.com/office/drawing/2014/chart" uri="{C3380CC4-5D6E-409C-BE32-E72D297353CC}">
                <c16:uniqueId val="{00000001-3553-4AAC-B7C6-9A15BAE07B9F}"/>
              </c:ext>
            </c:extLst>
          </c:dPt>
          <c:dPt>
            <c:idx val="1"/>
            <c:bubble3D val="0"/>
            <c:spPr>
              <a:solidFill>
                <a:srgbClr val="E64B3C"/>
              </a:solidFill>
              <a:ln w="3175" cmpd="sng">
                <a:solidFill>
                  <a:sysClr val="windowText" lastClr="000000"/>
                </a:solidFill>
              </a:ln>
            </c:spPr>
            <c:extLst>
              <c:ext xmlns:c16="http://schemas.microsoft.com/office/drawing/2014/chart" uri="{C3380CC4-5D6E-409C-BE32-E72D297353CC}">
                <c16:uniqueId val="{00000003-3553-4AAC-B7C6-9A15BAE07B9F}"/>
              </c:ext>
            </c:extLst>
          </c:dPt>
          <c:cat>
            <c:strRef>
              <c:f>Sheet1!$A$55:$A$56</c:f>
              <c:strCache>
                <c:ptCount val="2"/>
                <c:pt idx="0">
                  <c:v>Sponge-valve coverage under 60%</c:v>
                </c:pt>
                <c:pt idx="1">
                  <c:v>Sponge-valve coverage over 60%</c:v>
                </c:pt>
              </c:strCache>
            </c:strRef>
          </c:cat>
          <c:val>
            <c:numRef>
              <c:f>Sheet1!$B$55:$B$56</c:f>
              <c:numCache>
                <c:formatCode>General</c:formatCode>
                <c:ptCount val="2"/>
                <c:pt idx="0">
                  <c:v>4</c:v>
                </c:pt>
                <c:pt idx="1">
                  <c:v>58</c:v>
                </c:pt>
              </c:numCache>
            </c:numRef>
          </c:val>
          <c:extLst>
            <c:ext xmlns:c16="http://schemas.microsoft.com/office/drawing/2014/chart" uri="{C3380CC4-5D6E-409C-BE32-E72D297353CC}">
              <c16:uniqueId val="{00000004-3553-4AAC-B7C6-9A15BAE07B9F}"/>
            </c:ext>
          </c:extLst>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2400" b="1">
                <a:latin typeface="Charter Roman"/>
                <a:cs typeface="Charter Roman"/>
              </a:defRPr>
            </a:pPr>
            <a:endParaRPr lang="en-US"/>
          </a:p>
        </c:txPr>
      </c:legendEntry>
      <c:legendEntry>
        <c:idx val="1"/>
        <c:txPr>
          <a:bodyPr/>
          <a:lstStyle/>
          <a:p>
            <a:pPr>
              <a:defRPr sz="2400" b="1">
                <a:latin typeface="Charter Roman"/>
                <a:cs typeface="Charter Roman"/>
              </a:defRPr>
            </a:pPr>
            <a:endParaRPr lang="en-US"/>
          </a:p>
        </c:txPr>
      </c:legendEntry>
      <c:layout/>
      <c:overlay val="0"/>
      <c:txPr>
        <a:bodyPr/>
        <a:lstStyle/>
        <a:p>
          <a:pPr>
            <a:defRPr sz="2400" b="1">
              <a:latin typeface="Charter Roman"/>
              <a:cs typeface="Charter Roman"/>
            </a:defRPr>
          </a:pPr>
          <a:endParaRPr lang="en-US"/>
        </a:p>
      </c:txPr>
    </c:legend>
    <c:plotVisOnly val="1"/>
    <c:dispBlanksAs val="gap"/>
    <c:showDLblsOverMax val="0"/>
  </c:chart>
  <c:spPr>
    <a:ln>
      <a:solidFill>
        <a:srgbClr val="000000"/>
      </a:solid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4002088" cy="5984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14984" tIns="57492" rIns="114984" bIns="57492" anchor="t" anchorCtr="0" compatLnSpc="1">
            <a:prstTxWarp prst="textNoShape">
              <a:avLst/>
            </a:prstTxWarp>
          </a:bodyPr>
          <a:lstStyle>
            <a:defPPr>
              <a:defRPr kern="1200" smtId="4294967295"/>
            </a:defPPr>
            <a:lvl1pPr defTabSz="1149350">
              <a:defRPr sz="1500"/>
            </a:lvl1pPr>
          </a:lstStyle>
          <a:p>
            <a:endParaRPr lang="en-US" altLang="zh-CN"/>
          </a:p>
        </p:txBody>
      </p:sp>
      <p:sp>
        <p:nvSpPr>
          <p:cNvPr id="6147" name="Rectangle 3"/>
          <p:cNvSpPr>
            <a:spLocks noGrp="1" noChangeArrowheads="1"/>
          </p:cNvSpPr>
          <p:nvPr>
            <p:ph type="dt" sz="quarter" idx="1"/>
          </p:nvPr>
        </p:nvSpPr>
        <p:spPr bwMode="auto">
          <a:xfrm>
            <a:off x="5235575" y="0"/>
            <a:ext cx="4002088" cy="5984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14984" tIns="57492" rIns="114984" bIns="57492" anchor="t" anchorCtr="0" compatLnSpc="1">
            <a:prstTxWarp prst="textNoShape">
              <a:avLst/>
            </a:prstTxWarp>
          </a:bodyPr>
          <a:lstStyle>
            <a:defPPr>
              <a:defRPr kern="1200" smtId="4294967295"/>
            </a:defPPr>
            <a:lvl1pPr algn="r" defTabSz="1149350">
              <a:defRPr sz="1500"/>
            </a:lvl1pPr>
          </a:lstStyle>
          <a:p>
            <a:endParaRPr lang="en-US" altLang="zh-CN"/>
          </a:p>
        </p:txBody>
      </p:sp>
      <p:sp>
        <p:nvSpPr>
          <p:cNvPr id="6148" name="Rectangle 4"/>
          <p:cNvSpPr>
            <a:spLocks noGrp="1" noChangeArrowheads="1"/>
          </p:cNvSpPr>
          <p:nvPr>
            <p:ph type="ftr" sz="quarter" idx="2"/>
          </p:nvPr>
        </p:nvSpPr>
        <p:spPr bwMode="auto">
          <a:xfrm>
            <a:off x="0" y="11380788"/>
            <a:ext cx="4002088" cy="6000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14984" tIns="57492" rIns="114984" bIns="57492" anchor="b" anchorCtr="0" compatLnSpc="1">
            <a:prstTxWarp prst="textNoShape">
              <a:avLst/>
            </a:prstTxWarp>
          </a:bodyPr>
          <a:lstStyle>
            <a:defPPr>
              <a:defRPr kern="1200" smtId="4294967295"/>
            </a:defPPr>
            <a:lvl1pPr defTabSz="1149350">
              <a:defRPr sz="1500"/>
            </a:lvl1pPr>
          </a:lstStyle>
          <a:p>
            <a:endParaRPr lang="en-US" altLang="zh-CN"/>
          </a:p>
        </p:txBody>
      </p:sp>
      <p:sp>
        <p:nvSpPr>
          <p:cNvPr id="6149" name="Rectangle 5"/>
          <p:cNvSpPr>
            <a:spLocks noGrp="1" noChangeArrowheads="1"/>
          </p:cNvSpPr>
          <p:nvPr>
            <p:ph type="sldNum" sz="quarter" idx="3"/>
          </p:nvPr>
        </p:nvSpPr>
        <p:spPr bwMode="auto">
          <a:xfrm>
            <a:off x="5235575" y="11380788"/>
            <a:ext cx="4002088" cy="6000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14984" tIns="57492" rIns="114984" bIns="57492" anchor="b" anchorCtr="0" compatLnSpc="1">
            <a:prstTxWarp prst="textNoShape">
              <a:avLst/>
            </a:prstTxWarp>
          </a:bodyPr>
          <a:lstStyle>
            <a:defPPr>
              <a:defRPr kern="1200" smtId="4294967295"/>
            </a:defPPr>
            <a:lvl1pPr algn="r" defTabSz="1149350">
              <a:defRPr sz="1500"/>
            </a:lvl1pPr>
          </a:lstStyle>
          <a:p>
            <a:fld id="{56A6134A-9986-4884-ADAB-C57241D32564}" type="slidenum">
              <a:rPr lang="zh-CN" altLang="en-US"/>
              <a:t>‹#›</a:t>
            </a:fld>
            <a:endParaRPr lang="en-US" altLang="zh-CN"/>
          </a:p>
        </p:txBody>
      </p:sp>
    </p:spTree>
    <p:extLst>
      <p:ext uri="{BB962C8B-B14F-4D97-AF65-F5344CB8AC3E}">
        <p14:creationId xmlns:p14="http://schemas.microsoft.com/office/powerpoint/2010/main" val="934862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983038" cy="5921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t" anchorCtr="0" compatLnSpc="1">
            <a:prstTxWarp prst="textNoShape">
              <a:avLst/>
            </a:prstTxWarp>
          </a:bodyPr>
          <a:lstStyle>
            <a:defPPr>
              <a:defRPr kern="1200" smtId="4294967295"/>
            </a:defPPr>
            <a:lvl1pPr defTabSz="1149350">
              <a:defRPr sz="1500"/>
            </a:lvl1pPr>
          </a:lstStyle>
          <a:p>
            <a:endParaRPr lang="en-US" altLang="zh-CN"/>
          </a:p>
        </p:txBody>
      </p:sp>
      <p:sp>
        <p:nvSpPr>
          <p:cNvPr id="4099" name="Rectangle 3"/>
          <p:cNvSpPr>
            <a:spLocks noGrp="1" noChangeArrowheads="1"/>
          </p:cNvSpPr>
          <p:nvPr>
            <p:ph type="dt" idx="1"/>
          </p:nvPr>
        </p:nvSpPr>
        <p:spPr bwMode="auto">
          <a:xfrm>
            <a:off x="5241925" y="0"/>
            <a:ext cx="3983038" cy="5921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t" anchorCtr="0" compatLnSpc="1">
            <a:prstTxWarp prst="textNoShape">
              <a:avLst/>
            </a:prstTxWarp>
          </a:bodyPr>
          <a:lstStyle>
            <a:defPPr>
              <a:defRPr kern="1200" smtId="4294967295"/>
            </a:defPPr>
            <a:lvl1pPr algn="r" defTabSz="1149350">
              <a:defRPr sz="1500"/>
            </a:lvl1pPr>
          </a:lstStyle>
          <a:p>
            <a:endParaRPr lang="en-US" altLang="zh-CN"/>
          </a:p>
        </p:txBody>
      </p:sp>
      <p:sp>
        <p:nvSpPr>
          <p:cNvPr id="2052" name="Rectangle 4"/>
          <p:cNvSpPr>
            <a:spLocks noGrp="1" noRot="1" noChangeAspect="1" noChangeArrowheads="1" noTextEdit="1"/>
          </p:cNvSpPr>
          <p:nvPr>
            <p:ph type="sldImg" idx="2"/>
          </p:nvPr>
        </p:nvSpPr>
        <p:spPr bwMode="auto">
          <a:xfrm>
            <a:off x="1582738" y="889000"/>
            <a:ext cx="6059487" cy="4545013"/>
          </a:xfrm>
          <a:prstGeom prst="rect">
            <a:avLst/>
          </a:prstGeom>
          <a:noFill/>
          <a:ln w="9525">
            <a:solidFill>
              <a:srgbClr val="000000"/>
            </a:solidFill>
            <a:miter lim="800000"/>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4101" name="Rectangle 5"/>
          <p:cNvSpPr>
            <a:spLocks noGrp="1" noChangeArrowheads="1"/>
          </p:cNvSpPr>
          <p:nvPr>
            <p:ph type="body" sz="quarter" idx="3"/>
          </p:nvPr>
        </p:nvSpPr>
        <p:spPr bwMode="auto">
          <a:xfrm>
            <a:off x="1257300" y="5732463"/>
            <a:ext cx="6708775" cy="53355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t" anchorCtr="0" compatLnSpc="1">
            <a:prstTxWarp prst="textNoShape">
              <a:avLst/>
            </a:prstTxWarp>
          </a:bodyPr>
          <a:lstStyle>
            <a:defPPr>
              <a:defRPr kern="1200" smtId="4294967295"/>
            </a:defP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4102" name="Rectangle 6"/>
          <p:cNvSpPr>
            <a:spLocks noGrp="1" noChangeArrowheads="1"/>
          </p:cNvSpPr>
          <p:nvPr>
            <p:ph type="ftr" sz="quarter" idx="4"/>
          </p:nvPr>
        </p:nvSpPr>
        <p:spPr bwMode="auto">
          <a:xfrm>
            <a:off x="0" y="11363325"/>
            <a:ext cx="3983038" cy="593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b" anchorCtr="0" compatLnSpc="1">
            <a:prstTxWarp prst="textNoShape">
              <a:avLst/>
            </a:prstTxWarp>
          </a:bodyPr>
          <a:lstStyle>
            <a:defPPr>
              <a:defRPr kern="1200" smtId="4294967295"/>
            </a:defPPr>
            <a:lvl1pPr defTabSz="1149350">
              <a:defRPr sz="1500"/>
            </a:lvl1pPr>
          </a:lstStyle>
          <a:p>
            <a:endParaRPr lang="en-US" altLang="zh-CN"/>
          </a:p>
        </p:txBody>
      </p:sp>
      <p:sp>
        <p:nvSpPr>
          <p:cNvPr id="4103" name="Rectangle 7"/>
          <p:cNvSpPr>
            <a:spLocks noGrp="1" noChangeArrowheads="1"/>
          </p:cNvSpPr>
          <p:nvPr>
            <p:ph type="sldNum" sz="quarter" idx="5"/>
          </p:nvPr>
        </p:nvSpPr>
        <p:spPr bwMode="auto">
          <a:xfrm>
            <a:off x="5241925" y="11363325"/>
            <a:ext cx="3983038" cy="593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b" anchorCtr="0" compatLnSpc="1">
            <a:prstTxWarp prst="textNoShape">
              <a:avLst/>
            </a:prstTxWarp>
          </a:bodyPr>
          <a:lstStyle>
            <a:defPPr>
              <a:defRPr kern="1200" smtId="4294967295"/>
            </a:defPPr>
            <a:lvl1pPr algn="r" defTabSz="1149350">
              <a:defRPr sz="1500"/>
            </a:lvl1pPr>
          </a:lstStyle>
          <a:p>
            <a:fld id="{23124DF2-DDA8-402F-81DD-AC1D1E5694AB}" type="slidenum">
              <a:rPr lang="zh-CN" altLang="en-US"/>
              <a:t>‹#›</a:t>
            </a:fld>
            <a:endParaRPr lang="en-US" altLang="zh-CN"/>
          </a:p>
        </p:txBody>
      </p:sp>
    </p:spTree>
    <p:extLst>
      <p:ext uri="{BB962C8B-B14F-4D97-AF65-F5344CB8AC3E}">
        <p14:creationId xmlns:p14="http://schemas.microsoft.com/office/powerpoint/2010/main" val="19040194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sldNum" sz="quarter" idx="5"/>
          </p:nvPr>
        </p:nvSpPr>
        <p:spPr>
          <a:noFill/>
        </p:spPr>
        <p:txBody>
          <a:bodyPr/>
          <a:lstStyle>
            <a:defPPr>
              <a:defRPr kern="1200" smtId="4294967295"/>
            </a:defPPr>
            <a:lvl1pPr defTabSz="1149350">
              <a:defRPr sz="2400">
                <a:solidFill>
                  <a:schemeClr val="tx1"/>
                </a:solidFill>
                <a:latin typeface="Times New Roman" pitchFamily="18" charset="0"/>
              </a:defRPr>
            </a:lvl1pPr>
            <a:lvl2pPr marL="742950" indent="-285750" defTabSz="1149350">
              <a:defRPr sz="2400">
                <a:solidFill>
                  <a:schemeClr val="tx1"/>
                </a:solidFill>
                <a:latin typeface="Times New Roman" pitchFamily="18" charset="0"/>
              </a:defRPr>
            </a:lvl2pPr>
            <a:lvl3pPr marL="1143000" indent="-228600" defTabSz="1149350">
              <a:defRPr sz="2400">
                <a:solidFill>
                  <a:schemeClr val="tx1"/>
                </a:solidFill>
                <a:latin typeface="Times New Roman" pitchFamily="18" charset="0"/>
              </a:defRPr>
            </a:lvl3pPr>
            <a:lvl4pPr marL="1600200" indent="-228600" defTabSz="1149350">
              <a:defRPr sz="2400">
                <a:solidFill>
                  <a:schemeClr val="tx1"/>
                </a:solidFill>
                <a:latin typeface="Times New Roman" pitchFamily="18" charset="0"/>
              </a:defRPr>
            </a:lvl4pPr>
            <a:lvl5pPr marL="2057400" indent="-228600" defTabSz="1149350">
              <a:defRPr sz="2400">
                <a:solidFill>
                  <a:schemeClr val="tx1"/>
                </a:solidFill>
                <a:latin typeface="Times New Roman" pitchFamily="18" charset="0"/>
              </a:defRPr>
            </a:lvl5pPr>
            <a:lvl6pPr marL="2514600" indent="-228600" defTabSz="1149350" eaLnBrk="0" fontAlgn="base" hangingPunct="0">
              <a:spcBef>
                <a:spcPct val="0"/>
              </a:spcBef>
              <a:spcAft>
                <a:spcPct val="0"/>
              </a:spcAft>
              <a:defRPr sz="2400">
                <a:solidFill>
                  <a:schemeClr val="tx1"/>
                </a:solidFill>
                <a:latin typeface="Times New Roman" pitchFamily="18" charset="0"/>
              </a:defRPr>
            </a:lvl6pPr>
            <a:lvl7pPr marL="2971800" indent="-228600" defTabSz="1149350" eaLnBrk="0" fontAlgn="base" hangingPunct="0">
              <a:spcBef>
                <a:spcPct val="0"/>
              </a:spcBef>
              <a:spcAft>
                <a:spcPct val="0"/>
              </a:spcAft>
              <a:defRPr sz="2400">
                <a:solidFill>
                  <a:schemeClr val="tx1"/>
                </a:solidFill>
                <a:latin typeface="Times New Roman" pitchFamily="18" charset="0"/>
              </a:defRPr>
            </a:lvl7pPr>
            <a:lvl8pPr marL="3429000" indent="-228600" defTabSz="1149350" eaLnBrk="0" fontAlgn="base" hangingPunct="0">
              <a:spcBef>
                <a:spcPct val="0"/>
              </a:spcBef>
              <a:spcAft>
                <a:spcPct val="0"/>
              </a:spcAft>
              <a:defRPr sz="2400">
                <a:solidFill>
                  <a:schemeClr val="tx1"/>
                </a:solidFill>
                <a:latin typeface="Times New Roman" pitchFamily="18" charset="0"/>
              </a:defRPr>
            </a:lvl8pPr>
            <a:lvl9pPr marL="3886200" indent="-228600" defTabSz="1149350" eaLnBrk="0" fontAlgn="base" hangingPunct="0">
              <a:spcBef>
                <a:spcPct val="0"/>
              </a:spcBef>
              <a:spcAft>
                <a:spcPct val="0"/>
              </a:spcAft>
              <a:defRPr sz="2400">
                <a:solidFill>
                  <a:schemeClr val="tx1"/>
                </a:solidFill>
                <a:latin typeface="Times New Roman" pitchFamily="18" charset="0"/>
              </a:defRPr>
            </a:lvl9pPr>
          </a:lstStyle>
          <a:p>
            <a:fld id="{D5580D61-8B82-42C3-9A37-58134866DD67}" type="slidenum">
              <a:rPr lang="zh-CN" altLang="en-US" sz="1500"/>
              <a:t>1</a:t>
            </a:fld>
            <a:endParaRPr lang="en-US" altLang="zh-CN" sz="1500"/>
          </a:p>
        </p:txBody>
      </p:sp>
      <p:sp>
        <p:nvSpPr>
          <p:cNvPr id="3075" name="Rectangle 2"/>
          <p:cNvSpPr>
            <a:spLocks noGrp="1" noRot="1" noChangeAspect="1" noChangeArrowheads="1" noTextEdit="1"/>
          </p:cNvSpPr>
          <p:nvPr>
            <p:ph type="sldImg"/>
          </p:nvPr>
        </p:nvSpPr>
        <p:spPr/>
      </p:sp>
      <p:sp>
        <p:nvSpPr>
          <p:cNvPr id="3076" name="Rectangle 3"/>
          <p:cNvSpPr>
            <a:spLocks noGrp="1" noChangeArrowheads="1"/>
          </p:cNvSpPr>
          <p:nvPr>
            <p:ph type="body" idx="1"/>
          </p:nvPr>
        </p:nvSpPr>
        <p:spPr>
          <a:noFill/>
        </p:spPr>
        <p:txBody>
          <a:bodyPr/>
          <a:lstStyle>
            <a:defPPr>
              <a:defRPr kern="1200" smtId="4294967295"/>
            </a:defP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123" y="10226675"/>
            <a:ext cx="37306957" cy="7054850"/>
          </a:xfrm>
          <a:prstGeom prst="rect">
            <a:avLst/>
          </a:prstGeom>
        </p:spPr>
        <p:txBody>
          <a:bodyPr/>
          <a:lstStyle>
            <a:defPPr>
              <a:defRPr kern="1200" smtId="4294967295"/>
            </a:defPPr>
          </a:lstStyle>
          <a:p>
            <a:r>
              <a:rPr lang="en-US"/>
              <a:t>Click to edit Master title style</a:t>
            </a:r>
          </a:p>
        </p:txBody>
      </p:sp>
      <p:sp>
        <p:nvSpPr>
          <p:cNvPr id="3" name="Subtitle 2"/>
          <p:cNvSpPr>
            <a:spLocks noGrp="1"/>
          </p:cNvSpPr>
          <p:nvPr>
            <p:ph type="subTitle" idx="1"/>
          </p:nvPr>
        </p:nvSpPr>
        <p:spPr>
          <a:xfrm>
            <a:off x="6584245" y="18653125"/>
            <a:ext cx="30722711" cy="8413750"/>
          </a:xfrm>
          <a:prstGeom prst="rect">
            <a:avLst/>
          </a:prstGeom>
        </p:spPr>
        <p:txBody>
          <a:bodyPr/>
          <a:lstStyle>
            <a:defPPr>
              <a:defRPr kern="1200" smtId="4294967295"/>
            </a:defPPr>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1660122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5"/>
            <a:ext cx="39502643" cy="5486400"/>
          </a:xfrm>
          <a:prstGeom prst="rect">
            <a:avLst/>
          </a:prstGeom>
        </p:spPr>
        <p:txBody>
          <a:bodyPr/>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a:xfrm>
            <a:off x="2194279" y="7680325"/>
            <a:ext cx="39502643" cy="21724938"/>
          </a:xfrm>
          <a:prstGeom prst="rect">
            <a:avLst/>
          </a:prstGeom>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82205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968" y="1317625"/>
            <a:ext cx="9874956" cy="28087638"/>
          </a:xfrm>
          <a:prstGeom prst="rect">
            <a:avLst/>
          </a:prstGeom>
        </p:spPr>
        <p:txBody>
          <a:bodyPr vert="eaVert"/>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a:xfrm>
            <a:off x="2194278" y="1317625"/>
            <a:ext cx="29492222" cy="28087638"/>
          </a:xfrm>
          <a:prstGeom prst="rect">
            <a:avLst/>
          </a:prstGeom>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5127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5"/>
            <a:ext cx="39502643" cy="5486400"/>
          </a:xfrm>
          <a:prstGeom prst="rect">
            <a:avLst/>
          </a:prstGeom>
        </p:spPr>
        <p:txBody>
          <a:bodyPr/>
          <a:lstStyle>
            <a:defPPr>
              <a:defRPr kern="1200" smtId="4294967295"/>
            </a:defPPr>
          </a:lstStyle>
          <a:p>
            <a:r>
              <a:rPr lang="en-US"/>
              <a:t>Click to edit Master title style</a:t>
            </a:r>
          </a:p>
        </p:txBody>
      </p:sp>
      <p:sp>
        <p:nvSpPr>
          <p:cNvPr id="3" name="Content Placeholder 2"/>
          <p:cNvSpPr>
            <a:spLocks noGrp="1"/>
          </p:cNvSpPr>
          <p:nvPr>
            <p:ph idx="1"/>
          </p:nvPr>
        </p:nvSpPr>
        <p:spPr>
          <a:xfrm>
            <a:off x="2194279" y="7680325"/>
            <a:ext cx="39502643" cy="21724938"/>
          </a:xfrm>
          <a:prstGeom prst="rect">
            <a:avLst/>
          </a:prstGeom>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43083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1" y="21153439"/>
            <a:ext cx="37306957" cy="6537325"/>
          </a:xfrm>
          <a:prstGeom prst="rect">
            <a:avLst/>
          </a:prstGeom>
        </p:spPr>
        <p:txBody>
          <a:bodyPr anchor="t"/>
          <a:lstStyle>
            <a:defPPr>
              <a:defRPr kern="1200" smtId="4294967295"/>
            </a:defPPr>
            <a:lvl1pPr algn="l">
              <a:defRPr sz="4000" b="1" cap="all"/>
            </a:lvl1pPr>
          </a:lstStyle>
          <a:p>
            <a:r>
              <a:rPr lang="en-US"/>
              <a:t>Click to edit Master title style</a:t>
            </a:r>
          </a:p>
        </p:txBody>
      </p:sp>
      <p:sp>
        <p:nvSpPr>
          <p:cNvPr id="3" name="Text Placeholder 2"/>
          <p:cNvSpPr>
            <a:spLocks noGrp="1"/>
          </p:cNvSpPr>
          <p:nvPr>
            <p:ph type="body" idx="1"/>
          </p:nvPr>
        </p:nvSpPr>
        <p:spPr>
          <a:xfrm>
            <a:off x="3467101" y="13952538"/>
            <a:ext cx="37306957" cy="7200900"/>
          </a:xfrm>
          <a:prstGeom prst="rect">
            <a:avLst/>
          </a:prstGeom>
        </p:spPr>
        <p:txBody>
          <a:bodyPr anchor="b"/>
          <a:lstStyle>
            <a:defPPr>
              <a:defRPr kern="1200" smtId="4294967295"/>
            </a:defPPr>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224496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5"/>
            <a:ext cx="39502643" cy="5486400"/>
          </a:xfrm>
          <a:prstGeom prst="rect">
            <a:avLst/>
          </a:prstGeom>
        </p:spPr>
        <p:txBody>
          <a:bodyPr/>
          <a:lstStyle>
            <a:defPPr>
              <a:defRPr kern="1200" smtId="4294967295"/>
            </a:defPPr>
          </a:lstStyle>
          <a:p>
            <a:r>
              <a:rPr lang="en-US"/>
              <a:t>Click to edit Master title style</a:t>
            </a:r>
          </a:p>
        </p:txBody>
      </p:sp>
      <p:sp>
        <p:nvSpPr>
          <p:cNvPr id="3" name="Content Placeholder 2"/>
          <p:cNvSpPr>
            <a:spLocks noGrp="1"/>
          </p:cNvSpPr>
          <p:nvPr>
            <p:ph sz="half" idx="1"/>
          </p:nvPr>
        </p:nvSpPr>
        <p:spPr>
          <a:xfrm>
            <a:off x="2194279" y="7680325"/>
            <a:ext cx="19683588" cy="21724938"/>
          </a:xfrm>
          <a:prstGeom prst="rect">
            <a:avLst/>
          </a:prstGeom>
        </p:spPr>
        <p:txBody>
          <a:bodyPr/>
          <a:lstStyle>
            <a:defPPr>
              <a:defRPr kern="1200" smtId="4294967295"/>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13334" y="7680325"/>
            <a:ext cx="19683589" cy="21724938"/>
          </a:xfrm>
          <a:prstGeom prst="rect">
            <a:avLst/>
          </a:prstGeom>
        </p:spPr>
        <p:txBody>
          <a:bodyPr/>
          <a:lstStyle>
            <a:defPPr>
              <a:defRPr kern="1200" smtId="4294967295"/>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497320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5"/>
            <a:ext cx="39502643" cy="5486400"/>
          </a:xfrm>
          <a:prstGeom prst="rect">
            <a:avLst/>
          </a:prstGeom>
        </p:spPr>
        <p:txBody>
          <a:bodyPr/>
          <a:lstStyle>
            <a:defPPr>
              <a:defRPr kern="1200" smtId="4294967295"/>
            </a:defPPr>
            <a:lvl1pPr>
              <a:defRPr/>
            </a:lvl1pPr>
          </a:lstStyle>
          <a:p>
            <a:r>
              <a:rPr lang="en-US"/>
              <a:t>Click to edit Master title style</a:t>
            </a:r>
          </a:p>
        </p:txBody>
      </p:sp>
      <p:sp>
        <p:nvSpPr>
          <p:cNvPr id="3" name="Text Placeholder 2"/>
          <p:cNvSpPr>
            <a:spLocks noGrp="1"/>
          </p:cNvSpPr>
          <p:nvPr>
            <p:ph type="body" idx="1"/>
          </p:nvPr>
        </p:nvSpPr>
        <p:spPr>
          <a:xfrm>
            <a:off x="2194278" y="7369176"/>
            <a:ext cx="19392900" cy="3070225"/>
          </a:xfrm>
          <a:prstGeom prst="rect">
            <a:avLst/>
          </a:prstGeom>
        </p:spPr>
        <p:txBody>
          <a:bodyPr anchor="b"/>
          <a:lstStyle>
            <a:defPPr>
              <a:defRPr kern="1200" smtId="4294967295"/>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4278" y="10439401"/>
            <a:ext cx="19392900" cy="18965862"/>
          </a:xfrm>
          <a:prstGeom prst="rect">
            <a:avLst/>
          </a:prstGeom>
        </p:spPr>
        <p:txBody>
          <a:bodyPr/>
          <a:lstStyle>
            <a:defPPr>
              <a:defRPr kern="1200" smtId="4294967295"/>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5555" y="7369176"/>
            <a:ext cx="19401368" cy="3070225"/>
          </a:xfrm>
          <a:prstGeom prst="rect">
            <a:avLst/>
          </a:prstGeom>
        </p:spPr>
        <p:txBody>
          <a:bodyPr anchor="b"/>
          <a:lstStyle>
            <a:defPPr>
              <a:defRPr kern="1200" smtId="4294967295"/>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5555" y="10439401"/>
            <a:ext cx="19401368" cy="18965862"/>
          </a:xfrm>
          <a:prstGeom prst="rect">
            <a:avLst/>
          </a:prstGeom>
        </p:spPr>
        <p:txBody>
          <a:bodyPr/>
          <a:lstStyle>
            <a:defPPr>
              <a:defRPr kern="1200" smtId="4294967295"/>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05961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5"/>
            <a:ext cx="39502643" cy="5486400"/>
          </a:xfrm>
          <a:prstGeom prst="rect">
            <a:avLst/>
          </a:prstGeom>
        </p:spPr>
        <p:txBody>
          <a:bodyPr/>
          <a:lstStyle>
            <a:defPPr>
              <a:defRPr kern="1200" smtId="4294967295"/>
            </a:defPPr>
          </a:lstStyle>
          <a:p>
            <a:r>
              <a:rPr lang="en-US"/>
              <a:t>Click to edit Master title style</a:t>
            </a:r>
          </a:p>
        </p:txBody>
      </p:sp>
    </p:spTree>
    <p:extLst>
      <p:ext uri="{BB962C8B-B14F-4D97-AF65-F5344CB8AC3E}">
        <p14:creationId xmlns:p14="http://schemas.microsoft.com/office/powerpoint/2010/main" val="224570457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9810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278" y="1311275"/>
            <a:ext cx="14439900" cy="5576888"/>
          </a:xfrm>
          <a:prstGeom prst="rect">
            <a:avLst/>
          </a:prstGeom>
        </p:spPr>
        <p:txBody>
          <a:bodyPr anchor="b"/>
          <a:lstStyle>
            <a:defPPr>
              <a:defRPr kern="1200" smtId="4294967295"/>
            </a:defPPr>
            <a:lvl1pPr algn="l">
              <a:defRPr sz="2000" b="1"/>
            </a:lvl1pPr>
          </a:lstStyle>
          <a:p>
            <a:r>
              <a:rPr lang="en-US"/>
              <a:t>Click to edit Master title style</a:t>
            </a:r>
          </a:p>
        </p:txBody>
      </p:sp>
      <p:sp>
        <p:nvSpPr>
          <p:cNvPr id="3" name="Content Placeholder 2"/>
          <p:cNvSpPr>
            <a:spLocks noGrp="1"/>
          </p:cNvSpPr>
          <p:nvPr>
            <p:ph idx="1"/>
          </p:nvPr>
        </p:nvSpPr>
        <p:spPr>
          <a:xfrm>
            <a:off x="17160523" y="1311275"/>
            <a:ext cx="24536400" cy="28093988"/>
          </a:xfrm>
          <a:prstGeom prst="rect">
            <a:avLst/>
          </a:prstGeom>
        </p:spPr>
        <p:txBody>
          <a:bodyPr/>
          <a:lstStyle>
            <a:defPPr>
              <a:defRPr kern="1200" smtId="4294967295"/>
            </a:defPPr>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278" y="6888163"/>
            <a:ext cx="14439900" cy="22517100"/>
          </a:xfrm>
          <a:prstGeom prst="rect">
            <a:avLst/>
          </a:prstGeom>
        </p:spPr>
        <p:txBody>
          <a:bodyPr/>
          <a:lstStyle>
            <a:defPPr>
              <a:defRPr kern="1200" smtId="4294967295"/>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117546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3545" y="23042564"/>
            <a:ext cx="26334157" cy="2720975"/>
          </a:xfrm>
          <a:prstGeom prst="rect">
            <a:avLst/>
          </a:prstGeom>
        </p:spPr>
        <p:txBody>
          <a:bodyPr anchor="b"/>
          <a:lstStyle>
            <a:defPPr>
              <a:defRPr kern="1200" smtId="4294967295"/>
            </a:defPPr>
            <a:lvl1pPr algn="l">
              <a:defRPr sz="2000" b="1"/>
            </a:lvl1pPr>
          </a:lstStyle>
          <a:p>
            <a:r>
              <a:rPr lang="en-US"/>
              <a:t>Click to edit Master title style</a:t>
            </a:r>
          </a:p>
        </p:txBody>
      </p:sp>
      <p:sp>
        <p:nvSpPr>
          <p:cNvPr id="3" name="Picture Placeholder 2"/>
          <p:cNvSpPr>
            <a:spLocks noGrp="1"/>
          </p:cNvSpPr>
          <p:nvPr>
            <p:ph type="pic" idx="1"/>
          </p:nvPr>
        </p:nvSpPr>
        <p:spPr>
          <a:xfrm>
            <a:off x="8603545" y="2941639"/>
            <a:ext cx="26334157" cy="19750088"/>
          </a:xfrm>
          <a:prstGeom prst="rect">
            <a:avLst/>
          </a:prstGeom>
        </p:spPr>
        <p:txBody>
          <a:bodyPr/>
          <a:lstStyle>
            <a:defPPr>
              <a:defRPr kern="1200" smtId="4294967295"/>
            </a:defPPr>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603545" y="25763539"/>
            <a:ext cx="26334157" cy="3862387"/>
          </a:xfrm>
          <a:prstGeom prst="rect">
            <a:avLst/>
          </a:prstGeom>
        </p:spPr>
        <p:txBody>
          <a:bodyPr/>
          <a:lstStyle>
            <a:defPPr>
              <a:defRPr kern="1200" smtId="4294967295"/>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395915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New picture"/>
          <p:cNvPicPr/>
          <p:nvPr/>
        </p:nvPicPr>
        <p:blipFill>
          <a:blip r:embed="rId13"/>
          <a:stretch>
            <a:fillRect/>
          </a:stretch>
        </p:blipFill>
        <p:spPr>
          <a:xfrm rot="16200000">
            <a:off x="-11506200" y="16459200"/>
            <a:ext cx="14274800" cy="4368800"/>
          </a:xfrm>
          <a:prstGeom prst="rect">
            <a:avLst/>
          </a:prstGeom>
        </p:spPr>
      </p:pic>
      <p:pic>
        <p:nvPicPr>
          <p:cNvPr id="3" name="New picture"/>
          <p:cNvPicPr/>
          <p:nvPr/>
        </p:nvPicPr>
        <p:blipFill>
          <a:blip r:embed="rId13"/>
          <a:stretch>
            <a:fillRect/>
          </a:stretch>
        </p:blipFill>
        <p:spPr>
          <a:xfrm rot="5400000">
            <a:off x="41122600" y="16459200"/>
            <a:ext cx="14274800" cy="4368800"/>
          </a:xfrm>
          <a:prstGeom prst="rect">
            <a:avLst/>
          </a:prstGeom>
        </p:spPr>
      </p:pic>
      <p:pic>
        <p:nvPicPr>
          <p:cNvPr id="4" name="New picture"/>
          <p:cNvPicPr/>
          <p:nvPr/>
        </p:nvPicPr>
        <p:blipFill>
          <a:blip r:embed="rId14"/>
          <a:stretch>
            <a:fillRect/>
          </a:stretch>
        </p:blipFill>
        <p:spPr>
          <a:xfrm>
            <a:off x="6959600" y="33426400"/>
            <a:ext cx="29972000" cy="1549400"/>
          </a:xfrm>
          <a:prstGeom prst="rect">
            <a:avLst/>
          </a:prstGeom>
        </p:spPr>
      </p:pic>
      <p:sp>
        <p:nvSpPr>
          <p:cNvPr id="5" name="New shape"/>
          <p:cNvSpPr/>
          <p:nvPr/>
        </p:nvSpPr>
        <p:spPr>
          <a:xfrm>
            <a:off x="6959600" y="33997900"/>
            <a:ext cx="2194560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4880" smtId="4294967295">
                <a:solidFill>
                  <a:srgbClr val="808080"/>
                </a:solidFill>
              </a:rPr>
              <a:t>Template ID: ponderingpeacock  Size: 48x36</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defPPr>
        <a:defRPr kern="1200" smtId="4294967295"/>
      </a:defPPr>
      <a:lvl1pPr algn="ctr" defTabSz="3074988" rtl="0" eaLnBrk="0" fontAlgn="base" hangingPunct="0">
        <a:spcBef>
          <a:spcPct val="0"/>
        </a:spcBef>
        <a:spcAft>
          <a:spcPct val="0"/>
        </a:spcAft>
        <a:defRPr sz="14800">
          <a:solidFill>
            <a:schemeClr val="tx2"/>
          </a:solidFill>
          <a:latin typeface="+mj-lt"/>
          <a:ea typeface="+mj-ea"/>
          <a:cs typeface="+mj-cs"/>
        </a:defRPr>
      </a:lvl1pPr>
      <a:lvl2pPr algn="ctr" defTabSz="3074988" rtl="0" eaLnBrk="0" fontAlgn="base" hangingPunct="0">
        <a:spcBef>
          <a:spcPct val="0"/>
        </a:spcBef>
        <a:spcAft>
          <a:spcPct val="0"/>
        </a:spcAft>
        <a:defRPr sz="14800">
          <a:solidFill>
            <a:schemeClr val="tx2"/>
          </a:solidFill>
          <a:latin typeface="Times New Roman" pitchFamily="18" charset="0"/>
        </a:defRPr>
      </a:lvl2pPr>
      <a:lvl3pPr algn="ctr" defTabSz="3074988" rtl="0" eaLnBrk="0" fontAlgn="base" hangingPunct="0">
        <a:spcBef>
          <a:spcPct val="0"/>
        </a:spcBef>
        <a:spcAft>
          <a:spcPct val="0"/>
        </a:spcAft>
        <a:defRPr sz="14800">
          <a:solidFill>
            <a:schemeClr val="tx2"/>
          </a:solidFill>
          <a:latin typeface="Times New Roman" pitchFamily="18" charset="0"/>
        </a:defRPr>
      </a:lvl3pPr>
      <a:lvl4pPr algn="ctr" defTabSz="3074988" rtl="0" eaLnBrk="0" fontAlgn="base" hangingPunct="0">
        <a:spcBef>
          <a:spcPct val="0"/>
        </a:spcBef>
        <a:spcAft>
          <a:spcPct val="0"/>
        </a:spcAft>
        <a:defRPr sz="14800">
          <a:solidFill>
            <a:schemeClr val="tx2"/>
          </a:solidFill>
          <a:latin typeface="Times New Roman" pitchFamily="18" charset="0"/>
        </a:defRPr>
      </a:lvl4pPr>
      <a:lvl5pPr algn="ctr" defTabSz="3074988" rtl="0" eaLnBrk="0" fontAlgn="base" hangingPunct="0">
        <a:spcBef>
          <a:spcPct val="0"/>
        </a:spcBef>
        <a:spcAft>
          <a:spcPct val="0"/>
        </a:spcAft>
        <a:defRPr sz="14800">
          <a:solidFill>
            <a:schemeClr val="tx2"/>
          </a:solidFill>
          <a:latin typeface="Times New Roman" pitchFamily="18" charset="0"/>
        </a:defRPr>
      </a:lvl5pPr>
      <a:lvl6pPr marL="457200" algn="ctr" defTabSz="3074988" rtl="0" eaLnBrk="0" fontAlgn="base" hangingPunct="0">
        <a:spcBef>
          <a:spcPct val="0"/>
        </a:spcBef>
        <a:spcAft>
          <a:spcPct val="0"/>
        </a:spcAft>
        <a:defRPr sz="14800">
          <a:solidFill>
            <a:schemeClr val="tx2"/>
          </a:solidFill>
          <a:latin typeface="Times New Roman" pitchFamily="18" charset="0"/>
        </a:defRPr>
      </a:lvl6pPr>
      <a:lvl7pPr marL="914400" algn="ctr" defTabSz="3074988" rtl="0" eaLnBrk="0" fontAlgn="base" hangingPunct="0">
        <a:spcBef>
          <a:spcPct val="0"/>
        </a:spcBef>
        <a:spcAft>
          <a:spcPct val="0"/>
        </a:spcAft>
        <a:defRPr sz="14800">
          <a:solidFill>
            <a:schemeClr val="tx2"/>
          </a:solidFill>
          <a:latin typeface="Times New Roman" pitchFamily="18" charset="0"/>
        </a:defRPr>
      </a:lvl7pPr>
      <a:lvl8pPr marL="1371600" algn="ctr" defTabSz="3074988" rtl="0" eaLnBrk="0" fontAlgn="base" hangingPunct="0">
        <a:spcBef>
          <a:spcPct val="0"/>
        </a:spcBef>
        <a:spcAft>
          <a:spcPct val="0"/>
        </a:spcAft>
        <a:defRPr sz="14800">
          <a:solidFill>
            <a:schemeClr val="tx2"/>
          </a:solidFill>
          <a:latin typeface="Times New Roman" pitchFamily="18" charset="0"/>
        </a:defRPr>
      </a:lvl8pPr>
      <a:lvl9pPr marL="1828800" algn="ctr" defTabSz="3074988" rtl="0" eaLnBrk="0" fontAlgn="base" hangingPunct="0">
        <a:spcBef>
          <a:spcPct val="0"/>
        </a:spcBef>
        <a:spcAft>
          <a:spcPct val="0"/>
        </a:spcAft>
        <a:defRPr sz="14800">
          <a:solidFill>
            <a:schemeClr val="tx2"/>
          </a:solidFill>
          <a:latin typeface="Times New Roman" pitchFamily="18" charset="0"/>
        </a:defRPr>
      </a:lvl9pPr>
    </p:titleStyle>
    <p:bodyStyle>
      <a:defPPr>
        <a:defRPr kern="1200" smtId="4294967295"/>
      </a:defPPr>
      <a:lvl1pPr marL="1150938" indent="-1150938" algn="l" defTabSz="3074988" rtl="0" eaLnBrk="0" fontAlgn="base" hangingPunct="0">
        <a:spcBef>
          <a:spcPct val="20000"/>
        </a:spcBef>
        <a:spcAft>
          <a:spcPct val="0"/>
        </a:spcAft>
        <a:buChar char="•"/>
        <a:defRPr sz="10700">
          <a:solidFill>
            <a:schemeClr val="tx1"/>
          </a:solidFill>
          <a:latin typeface="+mn-lt"/>
          <a:ea typeface="+mn-ea"/>
          <a:cs typeface="+mn-cs"/>
        </a:defRPr>
      </a:lvl1pPr>
      <a:lvl2pPr marL="2497138" indent="-960438" algn="l" defTabSz="3074988" rtl="0" eaLnBrk="0" fontAlgn="base" hangingPunct="0">
        <a:spcBef>
          <a:spcPct val="20000"/>
        </a:spcBef>
        <a:spcAft>
          <a:spcPct val="0"/>
        </a:spcAft>
        <a:buChar char="–"/>
        <a:defRPr sz="9500">
          <a:solidFill>
            <a:schemeClr val="tx1"/>
          </a:solidFill>
          <a:latin typeface="+mn-lt"/>
        </a:defRPr>
      </a:lvl2pPr>
      <a:lvl3pPr marL="3843338" indent="-768350" algn="l" defTabSz="3074988" rtl="0" eaLnBrk="0" fontAlgn="base" hangingPunct="0">
        <a:spcBef>
          <a:spcPct val="20000"/>
        </a:spcBef>
        <a:spcAft>
          <a:spcPct val="0"/>
        </a:spcAft>
        <a:buChar char="•"/>
        <a:defRPr sz="8100">
          <a:solidFill>
            <a:schemeClr val="tx1"/>
          </a:solidFill>
          <a:latin typeface="+mn-lt"/>
        </a:defRPr>
      </a:lvl3pPr>
      <a:lvl4pPr marL="5384800" indent="-773113" algn="l" defTabSz="3074988" rtl="0" eaLnBrk="0" fontAlgn="base" hangingPunct="0">
        <a:spcBef>
          <a:spcPct val="20000"/>
        </a:spcBef>
        <a:spcAft>
          <a:spcPct val="0"/>
        </a:spcAft>
        <a:buChar char="–"/>
        <a:defRPr sz="6500">
          <a:solidFill>
            <a:schemeClr val="tx1"/>
          </a:solidFill>
          <a:latin typeface="+mn-lt"/>
        </a:defRPr>
      </a:lvl4pPr>
      <a:lvl5pPr marL="6921500" indent="-768350" algn="l" defTabSz="3074988" rtl="0" eaLnBrk="0" fontAlgn="base" hangingPunct="0">
        <a:spcBef>
          <a:spcPct val="20000"/>
        </a:spcBef>
        <a:spcAft>
          <a:spcPct val="0"/>
        </a:spcAft>
        <a:buChar char="»"/>
        <a:defRPr sz="6500">
          <a:solidFill>
            <a:schemeClr val="tx1"/>
          </a:solidFill>
          <a:latin typeface="+mn-lt"/>
        </a:defRPr>
      </a:lvl5pPr>
      <a:lvl6pPr marL="7378700" indent="-768350" algn="l" defTabSz="3074988" rtl="0" eaLnBrk="0" fontAlgn="base" hangingPunct="0">
        <a:spcBef>
          <a:spcPct val="20000"/>
        </a:spcBef>
        <a:spcAft>
          <a:spcPct val="0"/>
        </a:spcAft>
        <a:buChar char="»"/>
        <a:defRPr sz="6500">
          <a:solidFill>
            <a:schemeClr val="tx1"/>
          </a:solidFill>
          <a:latin typeface="+mn-lt"/>
        </a:defRPr>
      </a:lvl6pPr>
      <a:lvl7pPr marL="7835900" indent="-768350" algn="l" defTabSz="3074988" rtl="0" eaLnBrk="0" fontAlgn="base" hangingPunct="0">
        <a:spcBef>
          <a:spcPct val="20000"/>
        </a:spcBef>
        <a:spcAft>
          <a:spcPct val="0"/>
        </a:spcAft>
        <a:buChar char="»"/>
        <a:defRPr sz="6500">
          <a:solidFill>
            <a:schemeClr val="tx1"/>
          </a:solidFill>
          <a:latin typeface="+mn-lt"/>
        </a:defRPr>
      </a:lvl7pPr>
      <a:lvl8pPr marL="8293100" indent="-768350" algn="l" defTabSz="3074988" rtl="0" eaLnBrk="0" fontAlgn="base" hangingPunct="0">
        <a:spcBef>
          <a:spcPct val="20000"/>
        </a:spcBef>
        <a:spcAft>
          <a:spcPct val="0"/>
        </a:spcAft>
        <a:buChar char="»"/>
        <a:defRPr sz="6500">
          <a:solidFill>
            <a:schemeClr val="tx1"/>
          </a:solidFill>
          <a:latin typeface="+mn-lt"/>
        </a:defRPr>
      </a:lvl8pPr>
      <a:lvl9pPr marL="8750300" indent="-768350" algn="l" defTabSz="3074988" rtl="0" eaLnBrk="0" fontAlgn="base" hangingPunct="0">
        <a:spcBef>
          <a:spcPct val="20000"/>
        </a:spcBef>
        <a:spcAft>
          <a:spcPct val="0"/>
        </a:spcAft>
        <a:buChar char="»"/>
        <a:defRPr sz="6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5.png"/><Relationship Id="rId12" Type="http://schemas.microsoft.com/office/2007/relationships/hdphoto" Target="../media/hdphoto3.wdp"/><Relationship Id="rId2" Type="http://schemas.openxmlformats.org/officeDocument/2006/relationships/slideLayout" Target="../slideLayouts/slideLayout7.xml"/><Relationship Id="rId16" Type="http://schemas.openxmlformats.org/officeDocument/2006/relationships/chart" Target="../charts/chart2.xml"/><Relationship Id="rId1" Type="http://schemas.openxmlformats.org/officeDocument/2006/relationships/vmlDrawing" Target="../drawings/vmlDrawing1.vml"/><Relationship Id="rId6" Type="http://schemas.openxmlformats.org/officeDocument/2006/relationships/image" Target="../media/image3.emf"/><Relationship Id="rId11" Type="http://schemas.openxmlformats.org/officeDocument/2006/relationships/image" Target="../media/image7.png"/><Relationship Id="rId5" Type="http://schemas.openxmlformats.org/officeDocument/2006/relationships/package" Target="../embeddings/Microsoft_Word_Document.docx"/><Relationship Id="rId15" Type="http://schemas.openxmlformats.org/officeDocument/2006/relationships/chart" Target="../charts/chart1.xml"/><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6.png"/><Relationship Id="rId1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solidFill>
          <a:srgbClr val="2D3C50"/>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026A6A3-D6D2-4951-8B04-EF51015D25DB}"/>
              </a:ext>
            </a:extLst>
          </p:cNvPr>
          <p:cNvSpPr/>
          <p:nvPr/>
        </p:nvSpPr>
        <p:spPr>
          <a:xfrm>
            <a:off x="22326600" y="16535400"/>
            <a:ext cx="10058400"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600">
              <a:latin typeface="+mj-lt"/>
            </a:endParaRPr>
          </a:p>
        </p:txBody>
      </p:sp>
      <p:sp>
        <p:nvSpPr>
          <p:cNvPr id="43" name="Rectangle 42">
            <a:extLst>
              <a:ext uri="{FF2B5EF4-FFF2-40B4-BE49-F238E27FC236}">
                <a16:creationId xmlns:a16="http://schemas.microsoft.com/office/drawing/2014/main" id="{D026A6A3-D6D2-4951-8B04-EF51015D25DB}"/>
              </a:ext>
            </a:extLst>
          </p:cNvPr>
          <p:cNvSpPr/>
          <p:nvPr/>
        </p:nvSpPr>
        <p:spPr>
          <a:xfrm>
            <a:off x="22326600" y="20345400"/>
            <a:ext cx="10058400"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600">
              <a:latin typeface="+mj-lt"/>
            </a:endParaRPr>
          </a:p>
        </p:txBody>
      </p:sp>
      <p:sp>
        <p:nvSpPr>
          <p:cNvPr id="42" name="Rectangle 41">
            <a:extLst>
              <a:ext uri="{FF2B5EF4-FFF2-40B4-BE49-F238E27FC236}">
                <a16:creationId xmlns:a16="http://schemas.microsoft.com/office/drawing/2014/main" id="{D026A6A3-D6D2-4951-8B04-EF51015D25DB}"/>
              </a:ext>
            </a:extLst>
          </p:cNvPr>
          <p:cNvSpPr/>
          <p:nvPr/>
        </p:nvSpPr>
        <p:spPr>
          <a:xfrm>
            <a:off x="22326600" y="26822400"/>
            <a:ext cx="10058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600">
              <a:latin typeface="+mj-lt"/>
            </a:endParaRPr>
          </a:p>
        </p:txBody>
      </p:sp>
      <p:sp>
        <p:nvSpPr>
          <p:cNvPr id="28" name="Text Box 241"/>
          <p:cNvSpPr txBox="1">
            <a:spLocks noChangeArrowheads="1"/>
          </p:cNvSpPr>
          <p:nvPr/>
        </p:nvSpPr>
        <p:spPr bwMode="auto">
          <a:xfrm>
            <a:off x="685800" y="457200"/>
            <a:ext cx="42519600" cy="4953000"/>
          </a:xfrm>
          <a:prstGeom prst="snip2DiagRect">
            <a:avLst/>
          </a:prstGeom>
          <a:solidFill>
            <a:srgbClr val="E64B3C"/>
          </a:solidFill>
          <a:ln w="25400">
            <a:noFill/>
            <a:miter lim="800000"/>
          </a:ln>
        </p:spPr>
        <p:txBody>
          <a:bodyPr lIns="61170" tIns="30584" rIns="61170" bIns="30584" anchor="ctr"/>
          <a:lstStyle>
            <a:defPPr>
              <a:defRPr kern="1200" smtId="4294967295"/>
            </a:defPPr>
            <a:lvl1pPr defTabSz="612775">
              <a:defRPr sz="2400">
                <a:solidFill>
                  <a:schemeClr val="tx1"/>
                </a:solidFill>
                <a:latin typeface="Times New Roman" pitchFamily="18" charset="0"/>
              </a:defRPr>
            </a:lvl1pPr>
            <a:lvl2pPr marL="742950" indent="-285750" defTabSz="612775">
              <a:defRPr sz="2400">
                <a:solidFill>
                  <a:schemeClr val="tx1"/>
                </a:solidFill>
                <a:latin typeface="Times New Roman" pitchFamily="18" charset="0"/>
              </a:defRPr>
            </a:lvl2pPr>
            <a:lvl3pPr marL="1143000" indent="-228600" defTabSz="612775">
              <a:defRPr sz="2400">
                <a:solidFill>
                  <a:schemeClr val="tx1"/>
                </a:solidFill>
                <a:latin typeface="Times New Roman" pitchFamily="18" charset="0"/>
              </a:defRPr>
            </a:lvl3pPr>
            <a:lvl4pPr marL="1600200" indent="-228600" defTabSz="612775">
              <a:defRPr sz="2400">
                <a:solidFill>
                  <a:schemeClr val="tx1"/>
                </a:solidFill>
                <a:latin typeface="Times New Roman" pitchFamily="18" charset="0"/>
              </a:defRPr>
            </a:lvl4pPr>
            <a:lvl5pPr marL="2057400" indent="-228600" defTabSz="612775">
              <a:defRPr sz="2400">
                <a:solidFill>
                  <a:schemeClr val="tx1"/>
                </a:solidFill>
                <a:latin typeface="Times New Roman" pitchFamily="18" charset="0"/>
              </a:defRPr>
            </a:lvl5pPr>
            <a:lvl6pPr marL="2514600" indent="-228600" defTabSz="612775" eaLnBrk="0" fontAlgn="base" hangingPunct="0">
              <a:spcBef>
                <a:spcPct val="0"/>
              </a:spcBef>
              <a:spcAft>
                <a:spcPct val="0"/>
              </a:spcAft>
              <a:defRPr sz="2400">
                <a:solidFill>
                  <a:schemeClr val="tx1"/>
                </a:solidFill>
                <a:latin typeface="Times New Roman" pitchFamily="18" charset="0"/>
              </a:defRPr>
            </a:lvl6pPr>
            <a:lvl7pPr marL="2971800" indent="-228600" defTabSz="612775" eaLnBrk="0" fontAlgn="base" hangingPunct="0">
              <a:spcBef>
                <a:spcPct val="0"/>
              </a:spcBef>
              <a:spcAft>
                <a:spcPct val="0"/>
              </a:spcAft>
              <a:defRPr sz="2400">
                <a:solidFill>
                  <a:schemeClr val="tx1"/>
                </a:solidFill>
                <a:latin typeface="Times New Roman" pitchFamily="18" charset="0"/>
              </a:defRPr>
            </a:lvl7pPr>
            <a:lvl8pPr marL="3429000" indent="-228600" defTabSz="612775" eaLnBrk="0" fontAlgn="base" hangingPunct="0">
              <a:spcBef>
                <a:spcPct val="0"/>
              </a:spcBef>
              <a:spcAft>
                <a:spcPct val="0"/>
              </a:spcAft>
              <a:defRPr sz="2400">
                <a:solidFill>
                  <a:schemeClr val="tx1"/>
                </a:solidFill>
                <a:latin typeface="Times New Roman" pitchFamily="18" charset="0"/>
              </a:defRPr>
            </a:lvl8pPr>
            <a:lvl9pPr marL="3886200" indent="-228600" defTabSz="612775" eaLnBrk="0" fontAlgn="base" hangingPunct="0">
              <a:spcBef>
                <a:spcPct val="0"/>
              </a:spcBef>
              <a:spcAft>
                <a:spcPct val="0"/>
              </a:spcAft>
              <a:defRPr sz="2400">
                <a:solidFill>
                  <a:schemeClr val="tx1"/>
                </a:solidFill>
                <a:latin typeface="Times New Roman" pitchFamily="18" charset="0"/>
              </a:defRPr>
            </a:lvl9pPr>
          </a:lstStyle>
          <a:p>
            <a:pPr algn="ctr">
              <a:defRPr/>
            </a:pPr>
            <a:endParaRPr lang="en-US" sz="4400" dirty="0" smtClean="0">
              <a:solidFill>
                <a:schemeClr val="bg1"/>
              </a:solidFill>
              <a:effectLst/>
              <a:latin typeface="+mj-lt"/>
              <a:cs typeface="Arial" panose="020B0604020202020204" pitchFamily="34" charset="0"/>
            </a:endParaRPr>
          </a:p>
          <a:p>
            <a:pPr algn="ctr">
              <a:defRPr/>
            </a:pPr>
            <a:endParaRPr lang="en-US" sz="4400" dirty="0">
              <a:solidFill>
                <a:schemeClr val="bg1"/>
              </a:solidFill>
              <a:effectLst/>
              <a:latin typeface="+mj-lt"/>
              <a:cs typeface="Arial" panose="020B0604020202020204" pitchFamily="34" charset="0"/>
            </a:endParaRPr>
          </a:p>
          <a:p>
            <a:pPr algn="ctr">
              <a:defRPr/>
            </a:pPr>
            <a:endParaRPr lang="en-US" sz="4400" dirty="0" smtClean="0">
              <a:solidFill>
                <a:schemeClr val="bg1"/>
              </a:solidFill>
              <a:effectLst/>
              <a:latin typeface="+mj-lt"/>
              <a:cs typeface="Arial" panose="020B0604020202020204" pitchFamily="34" charset="0"/>
            </a:endParaRPr>
          </a:p>
          <a:p>
            <a:pPr algn="ctr">
              <a:defRPr/>
            </a:pPr>
            <a:endParaRPr lang="en-US" sz="4800" dirty="0">
              <a:solidFill>
                <a:schemeClr val="bg1"/>
              </a:solidFill>
              <a:effectLst/>
              <a:latin typeface="+mj-lt"/>
              <a:cs typeface="Arial" panose="020B0604020202020204" pitchFamily="34" charset="0"/>
            </a:endParaRPr>
          </a:p>
          <a:p>
            <a:pPr algn="ctr">
              <a:defRPr/>
            </a:pPr>
            <a:r>
              <a:rPr lang="en-US" sz="4400" dirty="0" smtClean="0">
                <a:solidFill>
                  <a:schemeClr val="bg1"/>
                </a:solidFill>
                <a:effectLst/>
                <a:latin typeface="+mj-lt"/>
                <a:cs typeface="Arial" panose="020B0604020202020204" pitchFamily="34" charset="0"/>
              </a:rPr>
              <a:t>Jefferson </a:t>
            </a:r>
            <a:r>
              <a:rPr lang="en-US" sz="4400" dirty="0">
                <a:solidFill>
                  <a:schemeClr val="bg1"/>
                </a:solidFill>
                <a:effectLst/>
                <a:latin typeface="+mj-lt"/>
                <a:cs typeface="Arial" panose="020B0604020202020204" pitchFamily="34" charset="0"/>
              </a:rPr>
              <a:t>W. Humbert, Dustin J.E. </a:t>
            </a:r>
            <a:r>
              <a:rPr lang="en-US" sz="4400" dirty="0" err="1">
                <a:solidFill>
                  <a:schemeClr val="bg1"/>
                </a:solidFill>
                <a:effectLst/>
                <a:latin typeface="+mj-lt"/>
                <a:cs typeface="Arial" panose="020B0604020202020204" pitchFamily="34" charset="0"/>
              </a:rPr>
              <a:t>Gienger</a:t>
            </a:r>
            <a:r>
              <a:rPr lang="en-US" sz="4400" dirty="0">
                <a:solidFill>
                  <a:schemeClr val="bg1"/>
                </a:solidFill>
                <a:effectLst/>
                <a:latin typeface="+mj-lt"/>
                <a:cs typeface="Arial" panose="020B0604020202020204" pitchFamily="34" charset="0"/>
              </a:rPr>
              <a:t>, David L. Cowles, </a:t>
            </a:r>
            <a:r>
              <a:rPr lang="en-US" sz="4400" dirty="0" err="1">
                <a:solidFill>
                  <a:schemeClr val="bg1"/>
                </a:solidFill>
                <a:effectLst/>
                <a:latin typeface="+mj-lt"/>
                <a:cs typeface="Arial" panose="020B0604020202020204" pitchFamily="34" charset="0"/>
              </a:rPr>
              <a:t>Kirt</a:t>
            </a:r>
            <a:r>
              <a:rPr lang="en-US" sz="4400" dirty="0">
                <a:solidFill>
                  <a:schemeClr val="bg1"/>
                </a:solidFill>
                <a:effectLst/>
                <a:latin typeface="+mj-lt"/>
                <a:cs typeface="Arial" panose="020B0604020202020204" pitchFamily="34" charset="0"/>
              </a:rPr>
              <a:t> L. </a:t>
            </a:r>
            <a:r>
              <a:rPr lang="en-US" sz="4400" dirty="0" err="1">
                <a:solidFill>
                  <a:schemeClr val="bg1"/>
                </a:solidFill>
                <a:effectLst/>
                <a:latin typeface="+mj-lt"/>
                <a:cs typeface="Arial" panose="020B0604020202020204" pitchFamily="34" charset="0"/>
              </a:rPr>
              <a:t>Onthank</a:t>
            </a:r>
            <a:endParaRPr lang="en-US" sz="4400" dirty="0">
              <a:solidFill>
                <a:schemeClr val="bg1"/>
              </a:solidFill>
              <a:effectLst/>
              <a:latin typeface="+mj-lt"/>
              <a:cs typeface="Arial" panose="020B0604020202020204" pitchFamily="34" charset="0"/>
            </a:endParaRPr>
          </a:p>
          <a:p>
            <a:pPr algn="ctr">
              <a:defRPr/>
            </a:pPr>
            <a:r>
              <a:rPr lang="en-US" sz="4400" dirty="0">
                <a:solidFill>
                  <a:schemeClr val="bg1"/>
                </a:solidFill>
                <a:effectLst/>
                <a:latin typeface="+mj-lt"/>
                <a:cs typeface="Arial" panose="020B0604020202020204" pitchFamily="34" charset="0"/>
              </a:rPr>
              <a:t>Rosario Beach Marine Laboratory, Walla Walla University</a:t>
            </a:r>
            <a:endParaRPr lang="en-US" sz="4400" dirty="0">
              <a:solidFill>
                <a:schemeClr val="bg1"/>
              </a:solidFill>
              <a:latin typeface="+mj-lt"/>
              <a:cs typeface="Arial" panose="020B0604020202020204" pitchFamily="34" charset="0"/>
            </a:endParaRPr>
          </a:p>
        </p:txBody>
      </p:sp>
      <p:sp>
        <p:nvSpPr>
          <p:cNvPr id="70" name="Text Placeholder 5">
            <a:extLst>
              <a:ext uri="{FF2B5EF4-FFF2-40B4-BE49-F238E27FC236}">
                <a16:creationId xmlns:a16="http://schemas.microsoft.com/office/drawing/2014/main" id="{425621FB-070F-446E-BA36-4A66EBF8DEF2}"/>
              </a:ext>
            </a:extLst>
          </p:cNvPr>
          <p:cNvSpPr txBox="1"/>
          <p:nvPr/>
        </p:nvSpPr>
        <p:spPr>
          <a:xfrm>
            <a:off x="3657600" y="720160"/>
            <a:ext cx="36576000" cy="2937440"/>
          </a:xfrm>
          <a:prstGeom prst="rect">
            <a:avLst/>
          </a:prstGeom>
        </p:spPr>
        <p:txBody>
          <a:bodyPr lIns="0" tIns="0" rIns="0" bIns="0">
            <a:noAutofit/>
          </a:bodyPr>
          <a:lstStyle>
            <a:defPPr>
              <a:defRPr kern="1200" smtId="4294967295"/>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2507516">
              <a:lnSpc>
                <a:spcPct val="80000"/>
              </a:lnSpc>
              <a:spcBef>
                <a:spcPct val="20000"/>
              </a:spcBef>
              <a:defRPr/>
            </a:pPr>
            <a:r>
              <a:rPr lang="en-US" sz="9900" b="1" dirty="0">
                <a:solidFill>
                  <a:schemeClr val="bg1"/>
                </a:solidFill>
                <a:effectLst/>
                <a:latin typeface="+mj-lt"/>
              </a:rPr>
              <a:t>OCTOPUS PREDATION MAY BE RESPONSIBLE FOR </a:t>
            </a:r>
            <a:endParaRPr lang="en-US" sz="9900" b="1" dirty="0" smtClean="0">
              <a:solidFill>
                <a:schemeClr val="bg1"/>
              </a:solidFill>
              <a:effectLst/>
              <a:latin typeface="+mj-lt"/>
            </a:endParaRPr>
          </a:p>
          <a:p>
            <a:pPr algn="ctr" defTabSz="2507516">
              <a:lnSpc>
                <a:spcPct val="80000"/>
              </a:lnSpc>
              <a:spcBef>
                <a:spcPct val="20000"/>
              </a:spcBef>
              <a:defRPr/>
            </a:pPr>
            <a:r>
              <a:rPr lang="en-US" sz="9900" b="1" dirty="0" smtClean="0">
                <a:solidFill>
                  <a:schemeClr val="bg1"/>
                </a:solidFill>
                <a:effectLst/>
                <a:latin typeface="+mj-lt"/>
              </a:rPr>
              <a:t>SPONGE</a:t>
            </a:r>
            <a:r>
              <a:rPr lang="en-US" sz="9900" b="1" dirty="0">
                <a:solidFill>
                  <a:schemeClr val="bg1"/>
                </a:solidFill>
                <a:effectLst/>
                <a:latin typeface="+mj-lt"/>
              </a:rPr>
              <a:t>-SCALLOP MUTUALISTIC BEHAVIOR</a:t>
            </a:r>
          </a:p>
        </p:txBody>
      </p:sp>
      <p:sp>
        <p:nvSpPr>
          <p:cNvPr id="71" name="Text Placeholder 5">
            <a:extLst>
              <a:ext uri="{FF2B5EF4-FFF2-40B4-BE49-F238E27FC236}">
                <a16:creationId xmlns:a16="http://schemas.microsoft.com/office/drawing/2014/main" id="{3A3E55C8-5130-4258-80B1-064CE3FDB621}"/>
              </a:ext>
            </a:extLst>
          </p:cNvPr>
          <p:cNvSpPr txBox="1"/>
          <p:nvPr/>
        </p:nvSpPr>
        <p:spPr>
          <a:xfrm>
            <a:off x="3657600" y="4352496"/>
            <a:ext cx="36576000" cy="861774"/>
          </a:xfrm>
          <a:prstGeom prst="rect">
            <a:avLst/>
          </a:prstGeom>
        </p:spPr>
        <p:txBody>
          <a:bodyPr lIns="0" tIns="0" rIns="0" bIns="0">
            <a:spAutoFit/>
          </a:bodyPr>
          <a:lstStyle>
            <a:defPPr>
              <a:defRPr kern="1200" smtId="4294967295"/>
            </a:defPPr>
            <a:lvl1pPr marL="0" marR="0" indent="0" algn="l" defTabSz="3761086" rtl="0" eaLnBrk="1" fontAlgn="auto" latinLnBrk="0" hangingPunct="1">
              <a:lnSpc>
                <a:spcPct val="100000"/>
              </a:lnSpc>
              <a:spcBef>
                <a:spcPct val="20000"/>
              </a:spcBef>
              <a:spcAft>
                <a:spcPct val="0"/>
              </a:spcAft>
              <a:buClrTx/>
              <a:buSzTx/>
              <a:buFont typeface="Arial" pitchFamily="34" charset="0"/>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a:defRPr/>
            </a:pPr>
            <a:endParaRPr lang="en-US" sz="5600" dirty="0">
              <a:solidFill>
                <a:schemeClr val="bg1"/>
              </a:solidFill>
              <a:effectLst/>
              <a:latin typeface="+mj-lt"/>
              <a:cs typeface="Arial" panose="020B0604020202020204" pitchFamily="34" charset="0"/>
            </a:endParaRPr>
          </a:p>
        </p:txBody>
      </p:sp>
      <p:sp>
        <p:nvSpPr>
          <p:cNvPr id="75" name="Rectangle 74">
            <a:extLst>
              <a:ext uri="{FF2B5EF4-FFF2-40B4-BE49-F238E27FC236}">
                <a16:creationId xmlns:a16="http://schemas.microsoft.com/office/drawing/2014/main" id="{C24D4BC5-5256-4C2E-B3FB-87EA69B63AF3}"/>
              </a:ext>
            </a:extLst>
          </p:cNvPr>
          <p:cNvSpPr/>
          <p:nvPr/>
        </p:nvSpPr>
        <p:spPr>
          <a:xfrm>
            <a:off x="660482" y="6629401"/>
            <a:ext cx="10058400" cy="10372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600">
              <a:latin typeface="+mj-lt"/>
            </a:endParaRPr>
          </a:p>
        </p:txBody>
      </p:sp>
      <p:sp>
        <p:nvSpPr>
          <p:cNvPr id="73" name="TextBox 19">
            <a:extLst>
              <a:ext uri="{FF2B5EF4-FFF2-40B4-BE49-F238E27FC236}">
                <a16:creationId xmlns:a16="http://schemas.microsoft.com/office/drawing/2014/main" id="{D5A32123-7974-4A0F-B8DF-6C82FB22F596}"/>
              </a:ext>
            </a:extLst>
          </p:cNvPr>
          <p:cNvSpPr txBox="1">
            <a:spLocks noChangeArrowheads="1"/>
          </p:cNvSpPr>
          <p:nvPr/>
        </p:nvSpPr>
        <p:spPr bwMode="auto">
          <a:xfrm>
            <a:off x="685800" y="6781800"/>
            <a:ext cx="9982200" cy="10004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8" tIns="45709" rIns="91418" bIns="45709">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pPr>
            <a:r>
              <a:rPr lang="en-US" sz="2800" dirty="0" smtClean="0">
                <a:effectLst/>
                <a:latin typeface="+mj-lt"/>
                <a:cs typeface="Charter Roman"/>
              </a:rPr>
              <a:t>	</a:t>
            </a:r>
            <a:r>
              <a:rPr lang="en-US" sz="2930" dirty="0" smtClean="0">
                <a:effectLst/>
                <a:latin typeface="+mj-lt"/>
                <a:cs typeface="Charter Roman"/>
              </a:rPr>
              <a:t>Within </a:t>
            </a:r>
            <a:r>
              <a:rPr lang="en-US" sz="2930" dirty="0">
                <a:effectLst/>
                <a:latin typeface="+mj-lt"/>
                <a:cs typeface="Charter Roman"/>
              </a:rPr>
              <a:t>the Salish Sea, </a:t>
            </a:r>
            <a:r>
              <a:rPr lang="en-US" sz="2930" dirty="0" smtClean="0">
                <a:effectLst/>
                <a:latin typeface="+mj-lt"/>
                <a:cs typeface="Charter Roman"/>
              </a:rPr>
              <a:t>spiny </a:t>
            </a:r>
            <a:r>
              <a:rPr lang="en-US" sz="2930" dirty="0">
                <a:effectLst/>
                <a:latin typeface="+mj-lt"/>
                <a:cs typeface="Charter Roman"/>
              </a:rPr>
              <a:t>scallops (</a:t>
            </a:r>
            <a:r>
              <a:rPr lang="en-US" sz="2930" i="1" dirty="0" err="1">
                <a:effectLst/>
                <a:latin typeface="+mj-lt"/>
                <a:cs typeface="Charter Roman"/>
              </a:rPr>
              <a:t>Chlamys</a:t>
            </a:r>
            <a:r>
              <a:rPr lang="en-US" sz="2930" i="1" dirty="0">
                <a:effectLst/>
                <a:latin typeface="+mj-lt"/>
                <a:cs typeface="Charter Roman"/>
              </a:rPr>
              <a:t> </a:t>
            </a:r>
            <a:r>
              <a:rPr lang="en-US" sz="2930" i="1" dirty="0" err="1">
                <a:effectLst/>
                <a:latin typeface="+mj-lt"/>
                <a:cs typeface="Charter Roman"/>
              </a:rPr>
              <a:t>hastata</a:t>
            </a:r>
            <a:r>
              <a:rPr lang="en-US" sz="2930" dirty="0">
                <a:effectLst/>
                <a:latin typeface="+mj-lt"/>
                <a:cs typeface="Charter Roman"/>
              </a:rPr>
              <a:t>) are frequently encrusted with sponges. This behavior is traditionally believed to be a mutualistic relationship that protects the Scallops from sea star predation (Forester 1979). It has been largely accepted that sponge encrustation of scallop shells prevents starfish from gaining a sufficient grip on the scallop, allowing the scallop to safely swim away.  ​</a:t>
            </a:r>
          </a:p>
          <a:p>
            <a:pPr algn="just">
              <a:lnSpc>
                <a:spcPct val="110000"/>
              </a:lnSpc>
            </a:pPr>
            <a:r>
              <a:rPr lang="en-US" sz="2930" dirty="0" smtClean="0">
                <a:effectLst/>
                <a:latin typeface="+mj-lt"/>
                <a:cs typeface="Charter Roman"/>
              </a:rPr>
              <a:t>	In </a:t>
            </a:r>
            <a:r>
              <a:rPr lang="en-US" sz="2930" dirty="0">
                <a:effectLst/>
                <a:latin typeface="+mj-lt"/>
                <a:cs typeface="Charter Roman"/>
              </a:rPr>
              <a:t>this study, we observed a very small population size of </a:t>
            </a:r>
            <a:r>
              <a:rPr lang="en-US" sz="2930" dirty="0" err="1" smtClean="0">
                <a:effectLst/>
                <a:latin typeface="+mj-lt"/>
                <a:cs typeface="Charter Roman"/>
              </a:rPr>
              <a:t>seastars</a:t>
            </a:r>
            <a:r>
              <a:rPr lang="en-US" sz="2930" dirty="0" smtClean="0">
                <a:effectLst/>
                <a:latin typeface="+mj-lt"/>
                <a:cs typeface="Charter Roman"/>
              </a:rPr>
              <a:t> </a:t>
            </a:r>
            <a:r>
              <a:rPr lang="en-US" sz="2930" dirty="0">
                <a:effectLst/>
                <a:latin typeface="+mj-lt"/>
                <a:cs typeface="Charter Roman"/>
              </a:rPr>
              <a:t>in the survey areas. Despite the small number of </a:t>
            </a:r>
            <a:r>
              <a:rPr lang="en-US" sz="2930" dirty="0" err="1" smtClean="0">
                <a:effectLst/>
                <a:latin typeface="+mj-lt"/>
                <a:cs typeface="Charter Roman"/>
              </a:rPr>
              <a:t>seastars</a:t>
            </a:r>
            <a:r>
              <a:rPr lang="en-US" sz="2930" dirty="0">
                <a:effectLst/>
                <a:latin typeface="+mj-lt"/>
                <a:cs typeface="Charter Roman"/>
              </a:rPr>
              <a:t>, 93.5% of wild scallops were still found to have at least 60% of their shells covered with sponge. If sea star populations are in such low numbers, what is maintaining this sponge scallop mutualism? ​</a:t>
            </a:r>
          </a:p>
          <a:p>
            <a:pPr algn="just">
              <a:lnSpc>
                <a:spcPct val="110000"/>
              </a:lnSpc>
            </a:pPr>
            <a:r>
              <a:rPr lang="en-US" sz="2930" dirty="0" smtClean="0">
                <a:effectLst/>
                <a:latin typeface="+mj-lt"/>
                <a:cs typeface="Charter Roman"/>
              </a:rPr>
              <a:t>	Our </a:t>
            </a:r>
            <a:r>
              <a:rPr lang="en-US" sz="2930" dirty="0">
                <a:effectLst/>
                <a:latin typeface="+mj-lt"/>
                <a:cs typeface="Charter Roman"/>
              </a:rPr>
              <a:t>research demonstrates that the Giant Pacific Octopus </a:t>
            </a:r>
            <a:r>
              <a:rPr lang="en-US" sz="2930" dirty="0" smtClean="0">
                <a:effectLst/>
                <a:latin typeface="+mj-lt"/>
                <a:cs typeface="Charter Roman"/>
              </a:rPr>
              <a:t>(</a:t>
            </a:r>
            <a:r>
              <a:rPr lang="en-US" sz="2930" i="1" dirty="0" err="1">
                <a:effectLst/>
                <a:latin typeface="+mj-lt"/>
                <a:cs typeface="Charter Roman"/>
              </a:rPr>
              <a:t>Enteroctopus</a:t>
            </a:r>
            <a:r>
              <a:rPr lang="en-US" sz="2930" i="1" dirty="0">
                <a:effectLst/>
                <a:latin typeface="+mj-lt"/>
                <a:cs typeface="Charter Roman"/>
              </a:rPr>
              <a:t> </a:t>
            </a:r>
            <a:r>
              <a:rPr lang="en-US" sz="2930" i="1" dirty="0" err="1">
                <a:effectLst/>
                <a:latin typeface="+mj-lt"/>
                <a:cs typeface="Charter Roman"/>
              </a:rPr>
              <a:t>dofleini</a:t>
            </a:r>
            <a:r>
              <a:rPr lang="en-US" sz="2930" dirty="0">
                <a:effectLst/>
                <a:latin typeface="+mj-lt"/>
                <a:cs typeface="Charter Roman"/>
              </a:rPr>
              <a:t>), a local predator which frequently predates scallops, is more than 7 times as likely to eat a scallop without sponge than a sponge-encrusted scallop if given a choice.  This suggests that predation by octopus is also an important factor potentially selecting for the sponge-scallop relationship, and </a:t>
            </a:r>
            <a:r>
              <a:rPr lang="en-US" sz="2930" dirty="0" smtClean="0">
                <a:effectLst/>
                <a:latin typeface="+mj-lt"/>
                <a:cs typeface="Charter Roman"/>
              </a:rPr>
              <a:t>may </a:t>
            </a:r>
            <a:r>
              <a:rPr lang="en-US" sz="2930" dirty="0">
                <a:effectLst/>
                <a:latin typeface="+mj-lt"/>
                <a:cs typeface="Charter Roman"/>
              </a:rPr>
              <a:t>currently </a:t>
            </a:r>
            <a:r>
              <a:rPr lang="en-US" sz="2930" dirty="0" smtClean="0">
                <a:effectLst/>
                <a:latin typeface="+mj-lt"/>
                <a:cs typeface="Charter Roman"/>
              </a:rPr>
              <a:t>be </a:t>
            </a:r>
            <a:r>
              <a:rPr lang="en-US" sz="2930" dirty="0">
                <a:effectLst/>
                <a:latin typeface="+mj-lt"/>
                <a:cs typeface="Charter Roman"/>
              </a:rPr>
              <a:t>more important than predation by </a:t>
            </a:r>
            <a:r>
              <a:rPr lang="en-US" sz="2930" dirty="0" err="1">
                <a:effectLst/>
                <a:latin typeface="+mj-lt"/>
                <a:cs typeface="Charter Roman"/>
              </a:rPr>
              <a:t>seastars</a:t>
            </a:r>
            <a:r>
              <a:rPr lang="en-US" sz="2930" dirty="0">
                <a:effectLst/>
                <a:latin typeface="+mj-lt"/>
                <a:cs typeface="Charter Roman"/>
              </a:rPr>
              <a:t>.    ​</a:t>
            </a:r>
          </a:p>
        </p:txBody>
      </p:sp>
      <p:sp>
        <p:nvSpPr>
          <p:cNvPr id="74" name="Rectangle 10">
            <a:extLst>
              <a:ext uri="{FF2B5EF4-FFF2-40B4-BE49-F238E27FC236}">
                <a16:creationId xmlns:a16="http://schemas.microsoft.com/office/drawing/2014/main" id="{4EDA12B6-07B5-44F9-8F8B-E1BE66469DB6}"/>
              </a:ext>
            </a:extLst>
          </p:cNvPr>
          <p:cNvSpPr>
            <a:spLocks noChangeArrowheads="1"/>
          </p:cNvSpPr>
          <p:nvPr/>
        </p:nvSpPr>
        <p:spPr bwMode="auto">
          <a:xfrm>
            <a:off x="609600" y="5791200"/>
            <a:ext cx="10134600" cy="914400"/>
          </a:xfrm>
          <a:prstGeom prst="snipRoundRect">
            <a:avLst>
              <a:gd name="adj1" fmla="val 0"/>
              <a:gd name="adj2" fmla="val 50000"/>
            </a:avLst>
          </a:prstGeom>
          <a:solidFill>
            <a:srgbClr val="3684A0"/>
          </a:solidFill>
          <a:ln w="12700">
            <a:noFill/>
            <a:miter lim="800000"/>
          </a:ln>
        </p:spPr>
        <p:txBody>
          <a:bodyPr wrap="none" lIns="274320" tIns="73152" rIns="274320" bIns="68563" anchor="ctr" anchorCtr="0"/>
          <a:lstStyle>
            <a:defPPr>
              <a:defRPr kern="1200" smtId="4294967295"/>
            </a:defPPr>
          </a:lstStyle>
          <a:p>
            <a:pPr defTabSz="4702588">
              <a:defRPr/>
            </a:pPr>
            <a:r>
              <a:rPr lang="en-US" sz="3600" b="1" dirty="0">
                <a:solidFill>
                  <a:schemeClr val="bg1"/>
                </a:solidFill>
                <a:effectLst/>
                <a:latin typeface="+mj-lt"/>
              </a:rPr>
              <a:t>Abstract</a:t>
            </a:r>
          </a:p>
        </p:txBody>
      </p:sp>
      <p:sp>
        <p:nvSpPr>
          <p:cNvPr id="79" name="Rectangle 78">
            <a:extLst>
              <a:ext uri="{FF2B5EF4-FFF2-40B4-BE49-F238E27FC236}">
                <a16:creationId xmlns:a16="http://schemas.microsoft.com/office/drawing/2014/main" id="{0F831EE1-8866-4A3E-8CAB-8624A11FF145}"/>
              </a:ext>
            </a:extLst>
          </p:cNvPr>
          <p:cNvSpPr/>
          <p:nvPr/>
        </p:nvSpPr>
        <p:spPr>
          <a:xfrm>
            <a:off x="11488502" y="6553200"/>
            <a:ext cx="10058400" cy="25679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600" dirty="0">
              <a:latin typeface="+mj-lt"/>
            </a:endParaRPr>
          </a:p>
        </p:txBody>
      </p:sp>
      <p:sp>
        <p:nvSpPr>
          <p:cNvPr id="80" name="TextBox 19">
            <a:extLst>
              <a:ext uri="{FF2B5EF4-FFF2-40B4-BE49-F238E27FC236}">
                <a16:creationId xmlns:a16="http://schemas.microsoft.com/office/drawing/2014/main" id="{45A199C6-0BDE-461E-8044-A335463A4944}"/>
              </a:ext>
            </a:extLst>
          </p:cNvPr>
          <p:cNvSpPr txBox="1">
            <a:spLocks noChangeArrowheads="1"/>
          </p:cNvSpPr>
          <p:nvPr/>
        </p:nvSpPr>
        <p:spPr bwMode="auto">
          <a:xfrm>
            <a:off x="11506200" y="6705600"/>
            <a:ext cx="9982200" cy="142806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8" tIns="45709" rIns="91418" bIns="45709">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lnSpc>
                <a:spcPct val="110000"/>
              </a:lnSpc>
            </a:pPr>
            <a:r>
              <a:rPr lang="en-US" sz="2150" b="1" u="sng" dirty="0">
                <a:effectLst/>
                <a:latin typeface="+mj-lt"/>
                <a:cs typeface="Charter Roman"/>
              </a:rPr>
              <a:t>Surveying for </a:t>
            </a:r>
            <a:r>
              <a:rPr lang="en-US" sz="2150" b="1" u="sng" dirty="0" err="1">
                <a:effectLst/>
                <a:latin typeface="+mj-lt"/>
                <a:cs typeface="Charter Roman"/>
              </a:rPr>
              <a:t>Seastar</a:t>
            </a:r>
            <a:r>
              <a:rPr lang="en-US" sz="2150" b="1" u="sng" dirty="0">
                <a:effectLst/>
                <a:latin typeface="+mj-lt"/>
                <a:cs typeface="Charter Roman"/>
              </a:rPr>
              <a:t> and Encrusted-Scallop Abundance     </a:t>
            </a:r>
          </a:p>
          <a:p>
            <a:pPr algn="just">
              <a:lnSpc>
                <a:spcPct val="110000"/>
              </a:lnSpc>
            </a:pPr>
            <a:r>
              <a:rPr lang="en-US" sz="2150" dirty="0">
                <a:effectLst/>
                <a:latin typeface="+mj-lt"/>
                <a:cs typeface="Charter Roman"/>
              </a:rPr>
              <a:t> 	Three transects were conducted </a:t>
            </a:r>
            <a:r>
              <a:rPr lang="en-US" sz="2150" dirty="0" smtClean="0">
                <a:effectLst/>
                <a:latin typeface="+mj-lt"/>
                <a:cs typeface="Charter Roman"/>
              </a:rPr>
              <a:t>at depths between </a:t>
            </a:r>
            <a:r>
              <a:rPr lang="en-US" sz="2150" dirty="0">
                <a:effectLst/>
                <a:latin typeface="+mj-lt"/>
                <a:cs typeface="Charter Roman"/>
              </a:rPr>
              <a:t>12 m and 18 </a:t>
            </a:r>
            <a:r>
              <a:rPr lang="en-US" sz="2150" dirty="0" smtClean="0">
                <a:effectLst/>
                <a:latin typeface="+mj-lt"/>
                <a:cs typeface="Charter Roman"/>
              </a:rPr>
              <a:t>m on </a:t>
            </a:r>
            <a:r>
              <a:rPr lang="en-US" sz="2150" dirty="0">
                <a:effectLst/>
                <a:latin typeface="+mj-lt"/>
                <a:cs typeface="Charter Roman"/>
              </a:rPr>
              <a:t>the western side of Northwest Island during July 2018.  Each transect was 30 m long and 2 m wide. It was marked by a leaded line.  Due to the disturbance to the motile scallops of setting up the leaded line, scallop data </a:t>
            </a:r>
            <a:r>
              <a:rPr lang="en-US" sz="2150" dirty="0" smtClean="0">
                <a:effectLst/>
                <a:latin typeface="+mj-lt"/>
                <a:cs typeface="Charter Roman"/>
              </a:rPr>
              <a:t>were </a:t>
            </a:r>
            <a:r>
              <a:rPr lang="en-US" sz="2150" dirty="0">
                <a:effectLst/>
                <a:latin typeface="+mj-lt"/>
                <a:cs typeface="Charter Roman"/>
              </a:rPr>
              <a:t>recorded a day or more after the line was deployed so the area would be as undisturbed and as natural as possible.  Transect data </a:t>
            </a:r>
            <a:r>
              <a:rPr lang="en-US" sz="2150" dirty="0" smtClean="0">
                <a:effectLst/>
                <a:latin typeface="+mj-lt"/>
                <a:cs typeface="Charter Roman"/>
              </a:rPr>
              <a:t>were </a:t>
            </a:r>
            <a:r>
              <a:rPr lang="en-US" sz="2150" dirty="0">
                <a:effectLst/>
                <a:latin typeface="+mj-lt"/>
                <a:cs typeface="Charter Roman"/>
              </a:rPr>
              <a:t>taken for the number of scallops present, the percentage of sponge coverage on scallop valves, and the numbers and species of </a:t>
            </a:r>
            <a:r>
              <a:rPr lang="en-US" sz="2150" dirty="0" err="1" smtClean="0">
                <a:effectLst/>
                <a:latin typeface="+mj-lt"/>
                <a:cs typeface="Charter Roman"/>
              </a:rPr>
              <a:t>seastars</a:t>
            </a:r>
            <a:r>
              <a:rPr lang="en-US" sz="2150" dirty="0" smtClean="0">
                <a:effectLst/>
                <a:latin typeface="+mj-lt"/>
                <a:cs typeface="Charter Roman"/>
              </a:rPr>
              <a:t> </a:t>
            </a:r>
            <a:r>
              <a:rPr lang="en-US" sz="2150" dirty="0">
                <a:effectLst/>
                <a:latin typeface="+mj-lt"/>
                <a:cs typeface="Charter Roman"/>
              </a:rPr>
              <a:t>present. Data for all specimens within 1 m of the transect line were recorded on slates by divers.  ​</a:t>
            </a:r>
          </a:p>
          <a:p>
            <a:pPr algn="ctr">
              <a:lnSpc>
                <a:spcPct val="110000"/>
              </a:lnSpc>
            </a:pPr>
            <a:r>
              <a:rPr lang="en-US" sz="2150" b="1" u="sng" dirty="0">
                <a:effectLst/>
                <a:latin typeface="+mj-lt"/>
                <a:cs typeface="Charter Roman"/>
              </a:rPr>
              <a:t>Quantifying Octopus Preference of Bare versus Encrusted Scallops​</a:t>
            </a:r>
          </a:p>
          <a:p>
            <a:pPr algn="just">
              <a:lnSpc>
                <a:spcPct val="110000"/>
              </a:lnSpc>
            </a:pPr>
            <a:r>
              <a:rPr lang="en-US" sz="2150" dirty="0">
                <a:effectLst/>
                <a:latin typeface="+mj-lt"/>
                <a:cs typeface="Charter Roman"/>
              </a:rPr>
              <a:t>     Between July 23rd and July 31st 2018, three juvenile Giant Pacific Octopus </a:t>
            </a:r>
            <a:r>
              <a:rPr lang="en-US" sz="2150" i="1" dirty="0">
                <a:effectLst/>
                <a:latin typeface="+mj-lt"/>
                <a:cs typeface="Charter Roman"/>
              </a:rPr>
              <a:t>(E. </a:t>
            </a:r>
            <a:r>
              <a:rPr lang="en-US" sz="2150" i="1" dirty="0" err="1">
                <a:effectLst/>
                <a:latin typeface="+mj-lt"/>
                <a:cs typeface="Charter Roman"/>
              </a:rPr>
              <a:t>dofleini</a:t>
            </a:r>
            <a:r>
              <a:rPr lang="en-US" sz="2150" i="1" dirty="0">
                <a:effectLst/>
                <a:latin typeface="+mj-lt"/>
                <a:cs typeface="Charter Roman"/>
              </a:rPr>
              <a:t>) </a:t>
            </a:r>
            <a:r>
              <a:rPr lang="en-US" sz="2150" dirty="0">
                <a:effectLst/>
                <a:latin typeface="+mj-lt"/>
                <a:cs typeface="Charter Roman"/>
              </a:rPr>
              <a:t>were collected at Admiralty Bay, Washington.  Octopuses were placed in large outdoor aquariums with a flow through seawater system located at Rosario Beach Marine Laboratory in </a:t>
            </a:r>
            <a:r>
              <a:rPr lang="en-US" sz="2150" dirty="0" smtClean="0">
                <a:effectLst/>
                <a:latin typeface="+mj-lt"/>
                <a:cs typeface="Charter Roman"/>
              </a:rPr>
              <a:t>Anacortes, </a:t>
            </a:r>
            <a:r>
              <a:rPr lang="en-US" sz="2150" dirty="0">
                <a:effectLst/>
                <a:latin typeface="+mj-lt"/>
                <a:cs typeface="Charter Roman"/>
              </a:rPr>
              <a:t>Washington. Octopuses were acclimated to their environments for several days before trials began.  During this period various crustaceans were provided </a:t>
            </a:r>
            <a:r>
              <a:rPr lang="en-US" sz="2150" i="1" dirty="0">
                <a:effectLst/>
                <a:latin typeface="+mj-lt"/>
                <a:cs typeface="Charter Roman"/>
              </a:rPr>
              <a:t>ad libitum </a:t>
            </a:r>
            <a:r>
              <a:rPr lang="en-US" sz="2150" dirty="0">
                <a:effectLst/>
                <a:latin typeface="+mj-lt"/>
                <a:cs typeface="Charter Roman"/>
              </a:rPr>
              <a:t>to ensure starvation would not impact scallop predation. ​</a:t>
            </a:r>
          </a:p>
          <a:p>
            <a:pPr algn="just">
              <a:lnSpc>
                <a:spcPct val="110000"/>
              </a:lnSpc>
            </a:pPr>
            <a:r>
              <a:rPr lang="en-US" sz="2150" dirty="0" smtClean="0">
                <a:effectLst/>
                <a:latin typeface="+mj-lt"/>
                <a:cs typeface="Charter Roman"/>
              </a:rPr>
              <a:t>	Rough </a:t>
            </a:r>
            <a:r>
              <a:rPr lang="en-US" sz="2150" dirty="0">
                <a:effectLst/>
                <a:latin typeface="+mj-lt"/>
                <a:cs typeface="Charter Roman"/>
              </a:rPr>
              <a:t>scallops (</a:t>
            </a:r>
            <a:r>
              <a:rPr lang="en-US" sz="2150" i="1" dirty="0">
                <a:effectLst/>
                <a:latin typeface="+mj-lt"/>
                <a:cs typeface="Charter Roman"/>
              </a:rPr>
              <a:t>C. </a:t>
            </a:r>
            <a:r>
              <a:rPr lang="en-US" sz="2150" i="1" dirty="0" err="1">
                <a:effectLst/>
                <a:latin typeface="+mj-lt"/>
                <a:cs typeface="Charter Roman"/>
              </a:rPr>
              <a:t>hastata</a:t>
            </a:r>
            <a:r>
              <a:rPr lang="en-US" sz="2150" dirty="0">
                <a:effectLst/>
                <a:latin typeface="+mj-lt"/>
                <a:cs typeface="Charter Roman"/>
              </a:rPr>
              <a:t>) were collected from </a:t>
            </a:r>
            <a:r>
              <a:rPr lang="en-US" sz="2150" dirty="0" err="1">
                <a:effectLst/>
                <a:latin typeface="+mj-lt"/>
                <a:cs typeface="Charter Roman"/>
              </a:rPr>
              <a:t>Sares</a:t>
            </a:r>
            <a:r>
              <a:rPr lang="en-US" sz="2150" dirty="0">
                <a:effectLst/>
                <a:latin typeface="+mj-lt"/>
                <a:cs typeface="Charter Roman"/>
              </a:rPr>
              <a:t> Head and the west side of Northwest Island, after transects were completed at these locations.  Collected scallops were housed in a large aquarium with flow-through seawater and a full spectrum light system to ensure the health of the sponge encrusting the valves.  Scallops were visually inspected for sponge </a:t>
            </a:r>
            <a:r>
              <a:rPr lang="en-US" sz="2150" dirty="0" err="1">
                <a:effectLst/>
                <a:latin typeface="+mj-lt"/>
                <a:cs typeface="Charter Roman"/>
              </a:rPr>
              <a:t>encrustment</a:t>
            </a:r>
            <a:r>
              <a:rPr lang="en-US" sz="2150" dirty="0">
                <a:effectLst/>
                <a:latin typeface="+mj-lt"/>
                <a:cs typeface="Charter Roman"/>
              </a:rPr>
              <a:t> coverage. To be considered encrusted the scallop valves were required to have at least 80% sponge coverage counting both valves (with the exception of the small </a:t>
            </a:r>
            <a:r>
              <a:rPr lang="en-US" sz="2150" dirty="0" err="1">
                <a:effectLst/>
                <a:latin typeface="+mj-lt"/>
                <a:cs typeface="Charter Roman"/>
              </a:rPr>
              <a:t>byssal</a:t>
            </a:r>
            <a:r>
              <a:rPr lang="en-US" sz="2150" dirty="0">
                <a:effectLst/>
                <a:latin typeface="+mj-lt"/>
                <a:cs typeface="Charter Roman"/>
              </a:rPr>
              <a:t> thread area near the hinge which almost never is encrusted with sponge). If scallops were found to have less than 80% of the valve encrusted they were “cleaned” with a wire brush to remove all traces of sponge.  The cleaned scallops were then placed in the non-sponged category. ​</a:t>
            </a:r>
          </a:p>
          <a:p>
            <a:pPr algn="just">
              <a:lnSpc>
                <a:spcPct val="110000"/>
              </a:lnSpc>
            </a:pPr>
            <a:r>
              <a:rPr lang="en-US" sz="2150" dirty="0" smtClean="0">
                <a:effectLst/>
                <a:latin typeface="+mj-lt"/>
                <a:cs typeface="Charter Roman"/>
              </a:rPr>
              <a:t>	At </a:t>
            </a:r>
            <a:r>
              <a:rPr lang="en-US" sz="2150" dirty="0">
                <a:effectLst/>
                <a:latin typeface="+mj-lt"/>
                <a:cs typeface="Charter Roman"/>
              </a:rPr>
              <a:t>the beginning of the trials, 10 scallops were placed in the individual seawater aquariums with each </a:t>
            </a:r>
            <a:r>
              <a:rPr lang="en-US" sz="2150" i="1" dirty="0">
                <a:effectLst/>
                <a:latin typeface="+mj-lt"/>
                <a:cs typeface="Charter Roman"/>
              </a:rPr>
              <a:t>E. </a:t>
            </a:r>
            <a:r>
              <a:rPr lang="en-US" sz="2150" i="1" dirty="0" err="1">
                <a:effectLst/>
                <a:latin typeface="+mj-lt"/>
                <a:cs typeface="Charter Roman"/>
              </a:rPr>
              <a:t>dofleini</a:t>
            </a:r>
            <a:r>
              <a:rPr lang="en-US" sz="2150" i="1" dirty="0">
                <a:effectLst/>
                <a:latin typeface="+mj-lt"/>
                <a:cs typeface="Charter Roman"/>
              </a:rPr>
              <a:t> </a:t>
            </a:r>
            <a:r>
              <a:rPr lang="en-US" sz="2150" dirty="0">
                <a:effectLst/>
                <a:latin typeface="+mj-lt"/>
                <a:cs typeface="Charter Roman"/>
              </a:rPr>
              <a:t>specimen. Each group of 10 scallops was composed of 5 sponge-free scallops and 5 sponge-encrusted scallops. The entire group of scallops was placed in the center of each aquarium and allowed to subsequently move independently around the aquarium (due to their ability to swim).   The octopuses were able to eat to satiation due to their small size, and ate a daily average of 1 scallop. The shells of eaten scallops were removed and replaced with a live scallop from the same encrusted or sponge-free </a:t>
            </a:r>
            <a:r>
              <a:rPr lang="en-US" sz="2150" dirty="0" smtClean="0">
                <a:effectLst/>
                <a:latin typeface="+mj-lt"/>
                <a:cs typeface="Charter Roman"/>
              </a:rPr>
              <a:t>category, thus </a:t>
            </a:r>
            <a:r>
              <a:rPr lang="en-US" sz="2150" dirty="0">
                <a:effectLst/>
                <a:latin typeface="+mj-lt"/>
                <a:cs typeface="Charter Roman"/>
              </a:rPr>
              <a:t>a 5:5 ratio of encrusted versus sponge-free scallops was always maintained. ​</a:t>
            </a:r>
          </a:p>
          <a:p>
            <a:pPr algn="just">
              <a:lnSpc>
                <a:spcPct val="110000"/>
              </a:lnSpc>
            </a:pPr>
            <a:r>
              <a:rPr lang="en-US" sz="2150" dirty="0" smtClean="0">
                <a:effectLst/>
                <a:latin typeface="+mj-lt"/>
                <a:cs typeface="Charter Roman"/>
              </a:rPr>
              <a:t>	Due </a:t>
            </a:r>
            <a:r>
              <a:rPr lang="en-US" sz="2150" dirty="0">
                <a:effectLst/>
                <a:latin typeface="+mj-lt"/>
                <a:cs typeface="Charter Roman"/>
              </a:rPr>
              <a:t>to the small size and limited feeding ability of the three collected </a:t>
            </a:r>
            <a:r>
              <a:rPr lang="en-US" sz="2150" i="1" dirty="0">
                <a:effectLst/>
                <a:latin typeface="+mj-lt"/>
                <a:cs typeface="Charter Roman"/>
              </a:rPr>
              <a:t>E. </a:t>
            </a:r>
            <a:r>
              <a:rPr lang="en-US" sz="2150" i="1" dirty="0" err="1">
                <a:effectLst/>
                <a:latin typeface="+mj-lt"/>
                <a:cs typeface="Charter Roman"/>
              </a:rPr>
              <a:t>dofleini</a:t>
            </a:r>
            <a:r>
              <a:rPr lang="en-US" sz="2150" dirty="0">
                <a:effectLst/>
                <a:latin typeface="+mj-lt"/>
                <a:cs typeface="Charter Roman"/>
              </a:rPr>
              <a:t>, a much larger </a:t>
            </a:r>
            <a:r>
              <a:rPr lang="en-US" sz="2150" dirty="0" smtClean="0">
                <a:effectLst/>
                <a:latin typeface="+mj-lt"/>
                <a:cs typeface="Charter Roman"/>
              </a:rPr>
              <a:t>7 kg specimen was </a:t>
            </a:r>
            <a:r>
              <a:rPr lang="en-US" sz="2150" dirty="0">
                <a:effectLst/>
                <a:latin typeface="+mj-lt"/>
                <a:cs typeface="Charter Roman"/>
              </a:rPr>
              <a:t>tested at the Bellingham Marine Life Center. In a 24-hour period, it was given </a:t>
            </a:r>
            <a:r>
              <a:rPr lang="en-US" sz="2150" dirty="0" smtClean="0">
                <a:effectLst/>
                <a:latin typeface="+mj-lt"/>
                <a:cs typeface="Charter Roman"/>
              </a:rPr>
              <a:t>20 scallops from each </a:t>
            </a:r>
            <a:r>
              <a:rPr lang="en-US" sz="2150" dirty="0">
                <a:effectLst/>
                <a:latin typeface="+mj-lt"/>
                <a:cs typeface="Charter Roman"/>
              </a:rPr>
              <a:t>category, to allow the octopus to feed to satiation. The following morning, dead scallop specimens were removed and counted. </a:t>
            </a:r>
          </a:p>
        </p:txBody>
      </p:sp>
      <p:sp>
        <p:nvSpPr>
          <p:cNvPr id="81" name="Rectangle 10">
            <a:extLst>
              <a:ext uri="{FF2B5EF4-FFF2-40B4-BE49-F238E27FC236}">
                <a16:creationId xmlns:a16="http://schemas.microsoft.com/office/drawing/2014/main" id="{868B6862-5CC5-4906-AC03-EA9661AD1346}"/>
              </a:ext>
            </a:extLst>
          </p:cNvPr>
          <p:cNvSpPr>
            <a:spLocks noChangeArrowheads="1"/>
          </p:cNvSpPr>
          <p:nvPr/>
        </p:nvSpPr>
        <p:spPr bwMode="auto">
          <a:xfrm>
            <a:off x="11430000" y="5791200"/>
            <a:ext cx="10134600" cy="873301"/>
          </a:xfrm>
          <a:prstGeom prst="snipRoundRect">
            <a:avLst>
              <a:gd name="adj1" fmla="val 0"/>
              <a:gd name="adj2" fmla="val 50000"/>
            </a:avLst>
          </a:prstGeom>
          <a:solidFill>
            <a:srgbClr val="506796"/>
          </a:solidFill>
          <a:ln w="12700">
            <a:noFill/>
            <a:miter lim="800000"/>
          </a:ln>
        </p:spPr>
        <p:txBody>
          <a:bodyPr wrap="none" lIns="274320" tIns="73152" rIns="274320" bIns="68563" anchor="ctr" anchorCtr="0"/>
          <a:lstStyle>
            <a:defPPr>
              <a:defRPr kern="1200" smtId="4294967295"/>
            </a:defPPr>
          </a:lstStyle>
          <a:p>
            <a:pPr defTabSz="4702588">
              <a:defRPr/>
            </a:pPr>
            <a:r>
              <a:rPr lang="en-US" sz="3600" b="1" dirty="0" smtClean="0">
                <a:solidFill>
                  <a:schemeClr val="bg1"/>
                </a:solidFill>
                <a:effectLst/>
                <a:latin typeface="+mj-lt"/>
              </a:rPr>
              <a:t>Materials and Methods</a:t>
            </a:r>
            <a:endParaRPr lang="en-US" sz="3600" b="1" dirty="0">
              <a:solidFill>
                <a:schemeClr val="bg1"/>
              </a:solidFill>
              <a:effectLst/>
              <a:latin typeface="+mj-lt"/>
            </a:endParaRPr>
          </a:p>
        </p:txBody>
      </p:sp>
      <p:sp>
        <p:nvSpPr>
          <p:cNvPr id="82" name="Rectangle 81">
            <a:extLst>
              <a:ext uri="{FF2B5EF4-FFF2-40B4-BE49-F238E27FC236}">
                <a16:creationId xmlns:a16="http://schemas.microsoft.com/office/drawing/2014/main" id="{D026A6A3-D6D2-4951-8B04-EF51015D25DB}"/>
              </a:ext>
            </a:extLst>
          </p:cNvPr>
          <p:cNvSpPr/>
          <p:nvPr/>
        </p:nvSpPr>
        <p:spPr>
          <a:xfrm>
            <a:off x="22316522" y="6629401"/>
            <a:ext cx="10058400" cy="9677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600">
              <a:latin typeface="+mj-lt"/>
            </a:endParaRPr>
          </a:p>
        </p:txBody>
      </p:sp>
      <p:sp>
        <p:nvSpPr>
          <p:cNvPr id="83" name="TextBox 19">
            <a:extLst>
              <a:ext uri="{FF2B5EF4-FFF2-40B4-BE49-F238E27FC236}">
                <a16:creationId xmlns:a16="http://schemas.microsoft.com/office/drawing/2014/main" id="{16D6CE1D-7E3F-42CA-A7BD-5FA191CFE645}"/>
              </a:ext>
            </a:extLst>
          </p:cNvPr>
          <p:cNvSpPr txBox="1">
            <a:spLocks noChangeArrowheads="1"/>
          </p:cNvSpPr>
          <p:nvPr/>
        </p:nvSpPr>
        <p:spPr bwMode="auto">
          <a:xfrm>
            <a:off x="22402800" y="6742360"/>
            <a:ext cx="9906000" cy="941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8" tIns="45709" rIns="91418" bIns="45709">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pPr>
            <a:r>
              <a:rPr lang="en-US" sz="2600" dirty="0" smtClean="0">
                <a:effectLst/>
                <a:latin typeface="+mj-lt"/>
                <a:cs typeface="Arial" panose="020B0604020202020204" pitchFamily="34" charset="0"/>
              </a:rPr>
              <a:t>	</a:t>
            </a:r>
            <a:r>
              <a:rPr lang="en-US" sz="2900" dirty="0" smtClean="0">
                <a:effectLst/>
                <a:latin typeface="+mj-lt"/>
                <a:cs typeface="Charter Roman"/>
              </a:rPr>
              <a:t>In </a:t>
            </a:r>
            <a:r>
              <a:rPr lang="en-US" sz="2900" dirty="0">
                <a:effectLst/>
                <a:latin typeface="+mj-lt"/>
                <a:cs typeface="Charter Roman"/>
              </a:rPr>
              <a:t>the </a:t>
            </a:r>
            <a:r>
              <a:rPr lang="en-US" sz="2900" dirty="0" smtClean="0">
                <a:effectLst/>
                <a:latin typeface="+mj-lt"/>
                <a:cs typeface="Charter Roman"/>
              </a:rPr>
              <a:t>180 m</a:t>
            </a:r>
            <a:r>
              <a:rPr lang="en-US" sz="2900" baseline="30000" dirty="0" smtClean="0">
                <a:effectLst/>
                <a:latin typeface="+mj-lt"/>
                <a:cs typeface="Charter Roman"/>
              </a:rPr>
              <a:t>2</a:t>
            </a:r>
            <a:r>
              <a:rPr lang="en-US" sz="2900" dirty="0" smtClean="0">
                <a:effectLst/>
                <a:latin typeface="+mj-lt"/>
                <a:cs typeface="Charter Roman"/>
              </a:rPr>
              <a:t> </a:t>
            </a:r>
            <a:r>
              <a:rPr lang="en-US" sz="2900" dirty="0">
                <a:effectLst/>
                <a:latin typeface="+mj-lt"/>
                <a:cs typeface="Charter Roman"/>
              </a:rPr>
              <a:t>of our transects we found 62 scallops, 58 (93.5%) of which had at least 60% sponge coverage, counting both valves. 39 of these (62.9%) had over 80% sponge coverage </a:t>
            </a:r>
            <a:r>
              <a:rPr lang="en-US" sz="2900" b="1" dirty="0">
                <a:effectLst/>
                <a:latin typeface="+mj-lt"/>
                <a:cs typeface="Charter Roman"/>
              </a:rPr>
              <a:t>(Figure </a:t>
            </a:r>
            <a:r>
              <a:rPr lang="en-US" sz="2900" b="1" dirty="0" smtClean="0">
                <a:effectLst/>
                <a:latin typeface="+mj-lt"/>
                <a:cs typeface="Charter Roman"/>
              </a:rPr>
              <a:t>4)</a:t>
            </a:r>
            <a:r>
              <a:rPr lang="en-US" sz="2900" dirty="0">
                <a:effectLst/>
                <a:latin typeface="+mj-lt"/>
                <a:cs typeface="Charter Roman"/>
              </a:rPr>
              <a:t>. Average spatial density of the scallops was one scallop every 5.8 </a:t>
            </a:r>
            <a:r>
              <a:rPr lang="en-US" sz="2900" dirty="0" smtClean="0">
                <a:effectLst/>
                <a:latin typeface="+mj-lt"/>
                <a:cs typeface="Charter Roman"/>
              </a:rPr>
              <a:t>m</a:t>
            </a:r>
            <a:r>
              <a:rPr lang="en-US" sz="2900" baseline="30000" dirty="0" smtClean="0">
                <a:effectLst/>
                <a:latin typeface="+mj-lt"/>
                <a:cs typeface="Charter Roman"/>
              </a:rPr>
              <a:t>2</a:t>
            </a:r>
            <a:r>
              <a:rPr lang="en-US" sz="2900" dirty="0" smtClean="0">
                <a:effectLst/>
                <a:latin typeface="+mj-lt"/>
                <a:cs typeface="Charter Roman"/>
              </a:rPr>
              <a:t>.  </a:t>
            </a:r>
            <a:r>
              <a:rPr lang="en-US" sz="2900" dirty="0">
                <a:effectLst/>
                <a:latin typeface="+mj-lt"/>
                <a:cs typeface="Charter Roman"/>
              </a:rPr>
              <a:t>The only </a:t>
            </a:r>
            <a:r>
              <a:rPr lang="en-US" sz="2900" dirty="0" err="1">
                <a:effectLst/>
                <a:latin typeface="+mj-lt"/>
                <a:cs typeface="Charter Roman"/>
              </a:rPr>
              <a:t>seastar</a:t>
            </a:r>
            <a:r>
              <a:rPr lang="en-US" sz="2900" dirty="0">
                <a:effectLst/>
                <a:latin typeface="+mj-lt"/>
                <a:cs typeface="Charter Roman"/>
              </a:rPr>
              <a:t> species encountered was </a:t>
            </a:r>
            <a:r>
              <a:rPr lang="en-US" sz="2900" i="1" dirty="0" err="1">
                <a:effectLst/>
                <a:latin typeface="+mj-lt"/>
                <a:cs typeface="Charter Roman"/>
              </a:rPr>
              <a:t>Evasterias</a:t>
            </a:r>
            <a:r>
              <a:rPr lang="en-US" sz="2900" i="1" dirty="0">
                <a:effectLst/>
                <a:latin typeface="+mj-lt"/>
                <a:cs typeface="Charter Roman"/>
              </a:rPr>
              <a:t> </a:t>
            </a:r>
            <a:r>
              <a:rPr lang="en-US" sz="2900" i="1" dirty="0" err="1">
                <a:effectLst/>
                <a:latin typeface="+mj-lt"/>
                <a:cs typeface="Charter Roman"/>
              </a:rPr>
              <a:t>troschelii</a:t>
            </a:r>
            <a:r>
              <a:rPr lang="en-US" sz="2900" i="1" dirty="0">
                <a:effectLst/>
                <a:latin typeface="+mj-lt"/>
                <a:cs typeface="Charter Roman"/>
              </a:rPr>
              <a:t> </a:t>
            </a:r>
            <a:r>
              <a:rPr lang="en-US" sz="2900" dirty="0">
                <a:effectLst/>
                <a:latin typeface="+mj-lt"/>
                <a:cs typeface="Charter Roman"/>
              </a:rPr>
              <a:t>(</a:t>
            </a:r>
            <a:r>
              <a:rPr lang="en-US" sz="2900" dirty="0" err="1">
                <a:effectLst/>
                <a:latin typeface="+mj-lt"/>
                <a:cs typeface="Charter Roman"/>
              </a:rPr>
              <a:t>Stimpson</a:t>
            </a:r>
            <a:r>
              <a:rPr lang="en-US" sz="2900" dirty="0">
                <a:effectLst/>
                <a:latin typeface="+mj-lt"/>
                <a:cs typeface="Charter Roman"/>
              </a:rPr>
              <a:t>, 1862), of which 3 individuals, or one every 120 </a:t>
            </a:r>
            <a:r>
              <a:rPr lang="en-US" sz="2900" dirty="0" smtClean="0">
                <a:effectLst/>
                <a:latin typeface="+mj-lt"/>
                <a:cs typeface="Charter Roman"/>
              </a:rPr>
              <a:t>m</a:t>
            </a:r>
            <a:r>
              <a:rPr lang="en-US" sz="2900" baseline="30000" dirty="0" smtClean="0">
                <a:effectLst/>
                <a:latin typeface="+mj-lt"/>
                <a:cs typeface="Charter Roman"/>
              </a:rPr>
              <a:t>2</a:t>
            </a:r>
            <a:r>
              <a:rPr lang="en-US" sz="2900" dirty="0" smtClean="0">
                <a:effectLst/>
                <a:latin typeface="+mj-lt"/>
                <a:cs typeface="Charter Roman"/>
              </a:rPr>
              <a:t>, </a:t>
            </a:r>
            <a:r>
              <a:rPr lang="en-US" sz="2900" dirty="0">
                <a:effectLst/>
                <a:latin typeface="+mj-lt"/>
                <a:cs typeface="Charter Roman"/>
              </a:rPr>
              <a:t>was found.​</a:t>
            </a:r>
            <a:r>
              <a:rPr lang="en-US" sz="2900" dirty="0" smtClean="0">
                <a:effectLst/>
                <a:latin typeface="+mj-lt"/>
                <a:cs typeface="Charter Roman"/>
              </a:rPr>
              <a:t>This is over a 90% reduction in </a:t>
            </a:r>
            <a:r>
              <a:rPr lang="en-US" sz="2900" dirty="0" err="1" smtClean="0">
                <a:effectLst/>
                <a:latin typeface="+mj-lt"/>
                <a:cs typeface="Charter Roman"/>
              </a:rPr>
              <a:t>seastar</a:t>
            </a:r>
            <a:r>
              <a:rPr lang="en-US" sz="2900" dirty="0" smtClean="0">
                <a:effectLst/>
                <a:latin typeface="+mj-lt"/>
                <a:cs typeface="Charter Roman"/>
              </a:rPr>
              <a:t> abundance from a survey taken in 2014, during the </a:t>
            </a:r>
            <a:r>
              <a:rPr lang="en-US" sz="2900" dirty="0" err="1" smtClean="0">
                <a:effectLst/>
                <a:latin typeface="+mj-lt"/>
                <a:cs typeface="Charter Roman"/>
              </a:rPr>
              <a:t>seastar</a:t>
            </a:r>
            <a:r>
              <a:rPr lang="en-US" sz="2900" dirty="0" smtClean="0">
                <a:effectLst/>
                <a:latin typeface="+mj-lt"/>
                <a:cs typeface="Charter Roman"/>
              </a:rPr>
              <a:t> wasting disease epidemic (</a:t>
            </a:r>
            <a:r>
              <a:rPr lang="en-US" sz="2900" b="1" dirty="0" smtClean="0">
                <a:effectLst/>
                <a:latin typeface="+mj-lt"/>
                <a:cs typeface="Charter Roman"/>
              </a:rPr>
              <a:t>Table 1</a:t>
            </a:r>
            <a:r>
              <a:rPr lang="en-US" sz="2900" dirty="0" smtClean="0">
                <a:effectLst/>
                <a:latin typeface="+mj-lt"/>
                <a:cs typeface="Charter Roman"/>
              </a:rPr>
              <a:t>).</a:t>
            </a:r>
            <a:endParaRPr lang="en-US" sz="2900" dirty="0">
              <a:effectLst/>
              <a:latin typeface="+mj-lt"/>
              <a:cs typeface="Charter Roman"/>
            </a:endParaRPr>
          </a:p>
          <a:p>
            <a:pPr algn="just">
              <a:lnSpc>
                <a:spcPct val="110000"/>
              </a:lnSpc>
            </a:pPr>
            <a:r>
              <a:rPr lang="en-US" sz="2900" dirty="0">
                <a:effectLst/>
                <a:latin typeface="+mj-lt"/>
                <a:cs typeface="Charter Roman"/>
              </a:rPr>
              <a:t>	​</a:t>
            </a:r>
            <a:r>
              <a:rPr lang="en-US" sz="2900" dirty="0" smtClean="0">
                <a:effectLst/>
                <a:latin typeface="+mj-lt"/>
                <a:cs typeface="Charter Roman"/>
              </a:rPr>
              <a:t>During </a:t>
            </a:r>
            <a:r>
              <a:rPr lang="en-US" sz="2900" dirty="0">
                <a:effectLst/>
                <a:latin typeface="+mj-lt"/>
                <a:cs typeface="Charter Roman"/>
              </a:rPr>
              <a:t>the test period a total of four Octopuses were experimented with. During their trial periods, which varied in length, they consumed a total of 67 scallops, 60 of which were sponged and 7 which were not sponged. From this data we calculated that a captive </a:t>
            </a:r>
            <a:r>
              <a:rPr lang="en-US" sz="2900" i="1" dirty="0">
                <a:effectLst/>
                <a:latin typeface="+mj-lt"/>
                <a:cs typeface="Charter Roman"/>
              </a:rPr>
              <a:t>E. </a:t>
            </a:r>
            <a:r>
              <a:rPr lang="en-US" sz="2900" i="1" dirty="0" err="1">
                <a:effectLst/>
                <a:latin typeface="+mj-lt"/>
                <a:cs typeface="Charter Roman"/>
              </a:rPr>
              <a:t>dofleini</a:t>
            </a:r>
            <a:r>
              <a:rPr lang="en-US" sz="2900" i="1" dirty="0">
                <a:effectLst/>
                <a:latin typeface="+mj-lt"/>
                <a:cs typeface="Charter Roman"/>
              </a:rPr>
              <a:t> </a:t>
            </a:r>
            <a:r>
              <a:rPr lang="en-US" sz="2900" dirty="0">
                <a:effectLst/>
                <a:latin typeface="+mj-lt"/>
                <a:cs typeface="Charter Roman"/>
              </a:rPr>
              <a:t>will preferentially consume non-sponged scallops over sponged scallops 89.5% of the time, when fed exclusively </a:t>
            </a:r>
            <a:r>
              <a:rPr lang="en-US" sz="2900" i="1" dirty="0" err="1">
                <a:effectLst/>
                <a:latin typeface="+mj-lt"/>
                <a:cs typeface="Charter Roman"/>
              </a:rPr>
              <a:t>Chlamys</a:t>
            </a:r>
            <a:r>
              <a:rPr lang="en-US" sz="2900" i="1" dirty="0">
                <a:effectLst/>
                <a:latin typeface="+mj-lt"/>
                <a:cs typeface="Charter Roman"/>
              </a:rPr>
              <a:t> </a:t>
            </a:r>
            <a:r>
              <a:rPr lang="en-US" sz="2900" i="1" dirty="0" err="1">
                <a:effectLst/>
                <a:latin typeface="+mj-lt"/>
                <a:cs typeface="Charter Roman"/>
              </a:rPr>
              <a:t>hastata</a:t>
            </a:r>
            <a:r>
              <a:rPr lang="en-US" sz="2900" dirty="0">
                <a:effectLst/>
                <a:latin typeface="+mj-lt"/>
                <a:cs typeface="Charter Roman"/>
              </a:rPr>
              <a:t>. The most dramatic demonstration of this was the 7.7 kg octopus Octane, who in one night consumed 16 scallops, 15 of which were </a:t>
            </a:r>
            <a:r>
              <a:rPr lang="en-US" sz="2900" dirty="0" err="1">
                <a:effectLst/>
                <a:latin typeface="+mj-lt"/>
                <a:cs typeface="Charter Roman"/>
              </a:rPr>
              <a:t>unsponged</a:t>
            </a:r>
            <a:r>
              <a:rPr lang="en-US" sz="2900" dirty="0">
                <a:effectLst/>
                <a:latin typeface="+mj-lt"/>
                <a:cs typeface="Charter Roman"/>
              </a:rPr>
              <a:t>. </a:t>
            </a:r>
            <a:r>
              <a:rPr lang="en-US" sz="2900" dirty="0" smtClean="0">
                <a:effectLst/>
                <a:latin typeface="+mj-lt"/>
                <a:cs typeface="Charter Roman"/>
              </a:rPr>
              <a:t>These </a:t>
            </a:r>
            <a:r>
              <a:rPr lang="en-US" sz="2900" dirty="0">
                <a:effectLst/>
                <a:latin typeface="+mj-lt"/>
                <a:cs typeface="Charter Roman"/>
              </a:rPr>
              <a:t>data </a:t>
            </a:r>
            <a:r>
              <a:rPr lang="en-US" sz="2900" dirty="0" smtClean="0">
                <a:effectLst/>
                <a:latin typeface="+mj-lt"/>
                <a:cs typeface="Charter Roman"/>
              </a:rPr>
              <a:t>are </a:t>
            </a:r>
            <a:r>
              <a:rPr lang="en-US" sz="2900" dirty="0">
                <a:effectLst/>
                <a:latin typeface="+mj-lt"/>
                <a:cs typeface="Charter Roman"/>
              </a:rPr>
              <a:t>shown in </a:t>
            </a:r>
            <a:r>
              <a:rPr lang="en-US" sz="2900" b="1" dirty="0">
                <a:effectLst/>
                <a:latin typeface="+mj-lt"/>
                <a:cs typeface="Charter Roman"/>
              </a:rPr>
              <a:t>Figure 5</a:t>
            </a:r>
            <a:r>
              <a:rPr lang="en-US" sz="2900" dirty="0" smtClean="0">
                <a:effectLst/>
                <a:latin typeface="+mj-lt"/>
                <a:cs typeface="Charter Roman"/>
              </a:rPr>
              <a:t>. </a:t>
            </a:r>
            <a:endParaRPr lang="en-US" sz="2900" dirty="0">
              <a:effectLst/>
              <a:latin typeface="+mj-lt"/>
              <a:cs typeface="Charter Roman"/>
            </a:endParaRPr>
          </a:p>
        </p:txBody>
      </p:sp>
      <p:sp>
        <p:nvSpPr>
          <p:cNvPr id="84" name="Rectangle 10">
            <a:extLst>
              <a:ext uri="{FF2B5EF4-FFF2-40B4-BE49-F238E27FC236}">
                <a16:creationId xmlns:a16="http://schemas.microsoft.com/office/drawing/2014/main" id="{3D96BB99-3F6E-4E73-BA6B-A122D83B12A2}"/>
              </a:ext>
            </a:extLst>
          </p:cNvPr>
          <p:cNvSpPr>
            <a:spLocks noChangeArrowheads="1"/>
          </p:cNvSpPr>
          <p:nvPr/>
        </p:nvSpPr>
        <p:spPr bwMode="auto">
          <a:xfrm>
            <a:off x="22250400" y="5791200"/>
            <a:ext cx="10134600" cy="873301"/>
          </a:xfrm>
          <a:prstGeom prst="snipRoundRect">
            <a:avLst>
              <a:gd name="adj1" fmla="val 0"/>
              <a:gd name="adj2" fmla="val 50000"/>
            </a:avLst>
          </a:prstGeom>
          <a:solidFill>
            <a:srgbClr val="506796"/>
          </a:solidFill>
          <a:ln w="12700">
            <a:noFill/>
            <a:miter lim="800000"/>
          </a:ln>
        </p:spPr>
        <p:txBody>
          <a:bodyPr wrap="none" lIns="274320" tIns="73152" rIns="274320" bIns="68563" anchor="ctr" anchorCtr="0"/>
          <a:lstStyle>
            <a:defPPr>
              <a:defRPr kern="1200" smtId="4294967295"/>
            </a:defPPr>
          </a:lstStyle>
          <a:p>
            <a:pPr defTabSz="4702588">
              <a:defRPr/>
            </a:pPr>
            <a:r>
              <a:rPr lang="en-US" sz="3600" b="1" dirty="0">
                <a:solidFill>
                  <a:schemeClr val="bg1"/>
                </a:solidFill>
                <a:effectLst/>
                <a:latin typeface="+mj-lt"/>
              </a:rPr>
              <a:t>Results</a:t>
            </a:r>
          </a:p>
        </p:txBody>
      </p:sp>
      <p:sp>
        <p:nvSpPr>
          <p:cNvPr id="85" name="Rectangle 84">
            <a:extLst>
              <a:ext uri="{FF2B5EF4-FFF2-40B4-BE49-F238E27FC236}">
                <a16:creationId xmlns:a16="http://schemas.microsoft.com/office/drawing/2014/main" id="{19BFD724-D51D-4DD6-A93A-40ABEA405C90}"/>
              </a:ext>
            </a:extLst>
          </p:cNvPr>
          <p:cNvSpPr/>
          <p:nvPr/>
        </p:nvSpPr>
        <p:spPr>
          <a:xfrm>
            <a:off x="33144541" y="6629401"/>
            <a:ext cx="10058400" cy="16611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600" dirty="0">
              <a:latin typeface="+mj-lt"/>
            </a:endParaRPr>
          </a:p>
        </p:txBody>
      </p:sp>
      <p:sp>
        <p:nvSpPr>
          <p:cNvPr id="86" name="TextBox 19">
            <a:extLst>
              <a:ext uri="{FF2B5EF4-FFF2-40B4-BE49-F238E27FC236}">
                <a16:creationId xmlns:a16="http://schemas.microsoft.com/office/drawing/2014/main" id="{43D130FF-027B-433C-BF4F-A381B032C858}"/>
              </a:ext>
            </a:extLst>
          </p:cNvPr>
          <p:cNvSpPr txBox="1">
            <a:spLocks noChangeArrowheads="1"/>
          </p:cNvSpPr>
          <p:nvPr/>
        </p:nvSpPr>
        <p:spPr bwMode="auto">
          <a:xfrm>
            <a:off x="33147000" y="6705600"/>
            <a:ext cx="9829800" cy="16743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8" tIns="45709" rIns="91418" bIns="45709">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marL="457200" indent="-457200" algn="just">
              <a:lnSpc>
                <a:spcPct val="110000"/>
              </a:lnSpc>
              <a:buFont typeface="Arial"/>
              <a:buChar char="•"/>
            </a:pPr>
            <a:r>
              <a:rPr lang="en-US" sz="3000" dirty="0" smtClean="0">
                <a:effectLst/>
                <a:latin typeface="+mj-lt"/>
                <a:cs typeface="Charter Roman"/>
              </a:rPr>
              <a:t>Our </a:t>
            </a:r>
            <a:r>
              <a:rPr lang="en-US" sz="3000" dirty="0">
                <a:effectLst/>
                <a:latin typeface="+mj-lt"/>
                <a:cs typeface="Charter Roman"/>
              </a:rPr>
              <a:t>data strongly </a:t>
            </a:r>
            <a:r>
              <a:rPr lang="en-US" sz="3000" dirty="0" smtClean="0">
                <a:effectLst/>
                <a:latin typeface="+mj-lt"/>
                <a:cs typeface="Charter Roman"/>
              </a:rPr>
              <a:t>support </a:t>
            </a:r>
            <a:r>
              <a:rPr lang="en-US" sz="3000" dirty="0">
                <a:effectLst/>
                <a:latin typeface="+mj-lt"/>
                <a:cs typeface="Charter Roman"/>
              </a:rPr>
              <a:t>the idea that </a:t>
            </a:r>
            <a:r>
              <a:rPr lang="en-US" sz="3000" i="1" dirty="0">
                <a:effectLst/>
                <a:latin typeface="+mj-lt"/>
                <a:cs typeface="Charter Roman"/>
              </a:rPr>
              <a:t>E. </a:t>
            </a:r>
            <a:r>
              <a:rPr lang="en-US" sz="3000" i="1" dirty="0" err="1">
                <a:effectLst/>
                <a:latin typeface="+mj-lt"/>
                <a:cs typeface="Charter Roman"/>
              </a:rPr>
              <a:t>dofleini</a:t>
            </a:r>
            <a:r>
              <a:rPr lang="en-US" sz="3000" i="1" dirty="0">
                <a:effectLst/>
                <a:latin typeface="+mj-lt"/>
                <a:cs typeface="Charter Roman"/>
              </a:rPr>
              <a:t> </a:t>
            </a:r>
            <a:r>
              <a:rPr lang="en-US" sz="3000" dirty="0">
                <a:effectLst/>
                <a:latin typeface="+mj-lt"/>
                <a:cs typeface="Charter Roman"/>
              </a:rPr>
              <a:t>is </a:t>
            </a:r>
            <a:r>
              <a:rPr lang="en-US" sz="3000" dirty="0" smtClean="0">
                <a:effectLst/>
                <a:latin typeface="+mj-lt"/>
                <a:cs typeface="Charter Roman"/>
              </a:rPr>
              <a:t>an important </a:t>
            </a:r>
            <a:r>
              <a:rPr lang="en-US" sz="3000" dirty="0">
                <a:effectLst/>
                <a:latin typeface="+mj-lt"/>
                <a:cs typeface="Charter Roman"/>
              </a:rPr>
              <a:t>driver of sponge-scallop mutualism. With the relative absence of </a:t>
            </a:r>
            <a:r>
              <a:rPr lang="en-US" sz="3000" dirty="0" err="1" smtClean="0">
                <a:effectLst/>
                <a:latin typeface="+mj-lt"/>
                <a:cs typeface="Charter Roman"/>
              </a:rPr>
              <a:t>seastars</a:t>
            </a:r>
            <a:r>
              <a:rPr lang="en-US" sz="3000" dirty="0" smtClean="0">
                <a:effectLst/>
                <a:latin typeface="+mj-lt"/>
                <a:cs typeface="Charter Roman"/>
              </a:rPr>
              <a:t> </a:t>
            </a:r>
            <a:r>
              <a:rPr lang="en-US" sz="3000" dirty="0">
                <a:effectLst/>
                <a:latin typeface="+mj-lt"/>
                <a:cs typeface="Charter Roman"/>
              </a:rPr>
              <a:t>(over 90% reduction since the </a:t>
            </a:r>
            <a:r>
              <a:rPr lang="en-US" sz="3000" dirty="0" err="1">
                <a:effectLst/>
                <a:latin typeface="+mj-lt"/>
                <a:cs typeface="Charter Roman"/>
              </a:rPr>
              <a:t>seastar</a:t>
            </a:r>
            <a:r>
              <a:rPr lang="en-US" sz="3000" dirty="0">
                <a:effectLst/>
                <a:latin typeface="+mj-lt"/>
                <a:cs typeface="Charter Roman"/>
              </a:rPr>
              <a:t> wasting disease) witnessed in the </a:t>
            </a:r>
            <a:r>
              <a:rPr lang="en-US" sz="3000" dirty="0" smtClean="0">
                <a:effectLst/>
                <a:latin typeface="+mj-lt"/>
                <a:cs typeface="Charter Roman"/>
              </a:rPr>
              <a:t>transects, predation pressure by </a:t>
            </a:r>
            <a:r>
              <a:rPr lang="en-US" sz="3000" dirty="0" err="1" smtClean="0">
                <a:effectLst/>
                <a:latin typeface="+mj-lt"/>
                <a:cs typeface="Charter Roman"/>
              </a:rPr>
              <a:t>seastars</a:t>
            </a:r>
            <a:r>
              <a:rPr lang="en-US" sz="3000" dirty="0" smtClean="0">
                <a:effectLst/>
                <a:latin typeface="+mj-lt"/>
                <a:cs typeface="Charter Roman"/>
              </a:rPr>
              <a:t> is likely to be greatly attenuated.</a:t>
            </a:r>
            <a:endParaRPr lang="en-US" sz="3000" dirty="0">
              <a:effectLst/>
              <a:latin typeface="+mj-lt"/>
              <a:cs typeface="Charter Roman"/>
            </a:endParaRPr>
          </a:p>
          <a:p>
            <a:pPr algn="just">
              <a:lnSpc>
                <a:spcPct val="110000"/>
              </a:lnSpc>
            </a:pPr>
            <a:r>
              <a:rPr lang="en-US" sz="3000" dirty="0">
                <a:effectLst/>
                <a:latin typeface="+mj-lt"/>
                <a:cs typeface="Charter Roman"/>
              </a:rPr>
              <a:t>​</a:t>
            </a:r>
          </a:p>
          <a:p>
            <a:pPr marL="342900" indent="-342900" algn="just">
              <a:lnSpc>
                <a:spcPct val="110000"/>
              </a:lnSpc>
              <a:buFont typeface="Arial"/>
              <a:buChar char="•"/>
            </a:pPr>
            <a:r>
              <a:rPr lang="en-US" sz="3000" i="1" dirty="0">
                <a:effectLst/>
                <a:latin typeface="+mj-lt"/>
                <a:cs typeface="Charter Roman"/>
              </a:rPr>
              <a:t>E. </a:t>
            </a:r>
            <a:r>
              <a:rPr lang="en-US" sz="3000" i="1" dirty="0" err="1">
                <a:effectLst/>
                <a:latin typeface="+mj-lt"/>
                <a:cs typeface="Charter Roman"/>
              </a:rPr>
              <a:t>dofleini</a:t>
            </a:r>
            <a:r>
              <a:rPr lang="en-US" sz="3000" i="1" dirty="0">
                <a:effectLst/>
                <a:latin typeface="+mj-lt"/>
                <a:cs typeface="Charter Roman"/>
              </a:rPr>
              <a:t> </a:t>
            </a:r>
            <a:r>
              <a:rPr lang="en-US" sz="3000" dirty="0">
                <a:effectLst/>
                <a:latin typeface="+mj-lt"/>
                <a:cs typeface="Charter Roman"/>
              </a:rPr>
              <a:t>has been shown to have an substantial prey preference, choosing to consume non-sponged scallops 89.5% of the time (chi-square test, p value&lt; 0.0001). This could indicate that, for a scallop, it is highly advantageous to cultivate a mutualistic relationship with </a:t>
            </a:r>
            <a:r>
              <a:rPr lang="en-US" sz="3000" dirty="0" smtClean="0">
                <a:effectLst/>
                <a:latin typeface="+mj-lt"/>
                <a:cs typeface="Charter Roman"/>
              </a:rPr>
              <a:t>sponges</a:t>
            </a:r>
            <a:r>
              <a:rPr lang="en-US" sz="3000" dirty="0">
                <a:effectLst/>
                <a:latin typeface="+mj-lt"/>
                <a:cs typeface="Charter Roman"/>
              </a:rPr>
              <a:t> </a:t>
            </a:r>
            <a:r>
              <a:rPr lang="en-US" sz="3000" dirty="0" smtClean="0">
                <a:effectLst/>
                <a:latin typeface="+mj-lt"/>
                <a:cs typeface="Charter Roman"/>
              </a:rPr>
              <a:t>when octopuses are present. </a:t>
            </a:r>
            <a:endParaRPr lang="en-US" sz="3000" dirty="0">
              <a:effectLst/>
              <a:latin typeface="+mj-lt"/>
              <a:cs typeface="Charter Roman"/>
            </a:endParaRPr>
          </a:p>
          <a:p>
            <a:pPr algn="just">
              <a:lnSpc>
                <a:spcPct val="110000"/>
              </a:lnSpc>
            </a:pPr>
            <a:r>
              <a:rPr lang="en-US" sz="3000" dirty="0">
                <a:effectLst/>
                <a:latin typeface="+mj-lt"/>
                <a:cs typeface="Charter Roman"/>
              </a:rPr>
              <a:t>​</a:t>
            </a:r>
          </a:p>
          <a:p>
            <a:pPr marL="342900" indent="-342900" algn="just">
              <a:lnSpc>
                <a:spcPct val="110000"/>
              </a:lnSpc>
              <a:buFont typeface="Arial"/>
              <a:buChar char="•"/>
            </a:pPr>
            <a:r>
              <a:rPr lang="en-US" sz="3000" dirty="0">
                <a:effectLst/>
                <a:latin typeface="+mj-lt"/>
                <a:cs typeface="Charter Roman"/>
              </a:rPr>
              <a:t>We believe that </a:t>
            </a:r>
            <a:r>
              <a:rPr lang="en-US" sz="3000" dirty="0" err="1" smtClean="0">
                <a:effectLst/>
                <a:latin typeface="+mj-lt"/>
                <a:cs typeface="Charter Roman"/>
              </a:rPr>
              <a:t>seastars</a:t>
            </a:r>
            <a:r>
              <a:rPr lang="en-US" sz="3000" dirty="0" smtClean="0">
                <a:effectLst/>
                <a:latin typeface="+mj-lt"/>
                <a:cs typeface="Charter Roman"/>
              </a:rPr>
              <a:t> </a:t>
            </a:r>
            <a:r>
              <a:rPr lang="en-US" sz="3000" dirty="0">
                <a:effectLst/>
                <a:latin typeface="+mj-lt"/>
                <a:cs typeface="Charter Roman"/>
              </a:rPr>
              <a:t>prey on scallops with neither the same speed nor quantity that an octopus would. A small, slow moving sea star would not be as successful as a large octopus which, depending on its size, could eat a large </a:t>
            </a:r>
            <a:r>
              <a:rPr lang="en-US" sz="3000" dirty="0" smtClean="0">
                <a:effectLst/>
                <a:latin typeface="+mj-lt"/>
                <a:cs typeface="Charter Roman"/>
              </a:rPr>
              <a:t>number </a:t>
            </a:r>
            <a:r>
              <a:rPr lang="en-US" sz="3000" dirty="0">
                <a:effectLst/>
                <a:latin typeface="+mj-lt"/>
                <a:cs typeface="Charter Roman"/>
              </a:rPr>
              <a:t>of scallops. </a:t>
            </a:r>
          </a:p>
          <a:p>
            <a:pPr algn="just">
              <a:lnSpc>
                <a:spcPct val="110000"/>
              </a:lnSpc>
            </a:pPr>
            <a:r>
              <a:rPr lang="en-US" sz="3000" dirty="0">
                <a:effectLst/>
                <a:latin typeface="+mj-lt"/>
                <a:cs typeface="Charter Roman"/>
              </a:rPr>
              <a:t>​</a:t>
            </a:r>
          </a:p>
          <a:p>
            <a:pPr marL="342900" indent="-342900" algn="just">
              <a:lnSpc>
                <a:spcPct val="110000"/>
              </a:lnSpc>
              <a:buFont typeface="Arial"/>
              <a:buChar char="•"/>
            </a:pPr>
            <a:r>
              <a:rPr lang="en-US" sz="3000" dirty="0">
                <a:effectLst/>
                <a:latin typeface="+mj-lt"/>
                <a:cs typeface="Charter Roman"/>
              </a:rPr>
              <a:t>In our study we demonstrated the natural abundance of sponge encrusted scallops, despite the lack of </a:t>
            </a:r>
            <a:r>
              <a:rPr lang="en-US" sz="3000" dirty="0" err="1" smtClean="0">
                <a:effectLst/>
                <a:latin typeface="+mj-lt"/>
                <a:cs typeface="Charter Roman"/>
              </a:rPr>
              <a:t>seastars</a:t>
            </a:r>
            <a:r>
              <a:rPr lang="en-US" sz="3000" dirty="0" smtClean="0">
                <a:effectLst/>
                <a:latin typeface="+mj-lt"/>
                <a:cs typeface="Charter Roman"/>
              </a:rPr>
              <a:t> </a:t>
            </a:r>
            <a:r>
              <a:rPr lang="en-US" sz="3000" dirty="0">
                <a:effectLst/>
                <a:latin typeface="+mj-lt"/>
                <a:cs typeface="Charter Roman"/>
              </a:rPr>
              <a:t>around Northwest Island. We also </a:t>
            </a:r>
            <a:r>
              <a:rPr lang="en-US" sz="3000" dirty="0" smtClean="0">
                <a:effectLst/>
                <a:latin typeface="+mj-lt"/>
                <a:cs typeface="Charter Roman"/>
              </a:rPr>
              <a:t>documented </a:t>
            </a:r>
            <a:r>
              <a:rPr lang="en-US" sz="3000" dirty="0">
                <a:effectLst/>
                <a:latin typeface="+mj-lt"/>
                <a:cs typeface="Charter Roman"/>
              </a:rPr>
              <a:t>the predatory behavior preference of  </a:t>
            </a:r>
            <a:r>
              <a:rPr lang="en-US" sz="3000" i="1" dirty="0">
                <a:effectLst/>
                <a:latin typeface="+mj-lt"/>
                <a:cs typeface="Charter Roman"/>
              </a:rPr>
              <a:t>E. </a:t>
            </a:r>
            <a:r>
              <a:rPr lang="en-US" sz="3000" i="1" dirty="0" err="1">
                <a:effectLst/>
                <a:latin typeface="+mj-lt"/>
                <a:cs typeface="Charter Roman"/>
              </a:rPr>
              <a:t>dofleini</a:t>
            </a:r>
            <a:r>
              <a:rPr lang="en-US" sz="3000" dirty="0" smtClean="0">
                <a:effectLst/>
                <a:latin typeface="+mj-lt"/>
                <a:cs typeface="Charter Roman"/>
              </a:rPr>
              <a:t>, for bare scallops as </a:t>
            </a:r>
            <a:r>
              <a:rPr lang="en-US" sz="3000" dirty="0">
                <a:effectLst/>
                <a:latin typeface="+mj-lt"/>
                <a:cs typeface="Charter Roman"/>
              </a:rPr>
              <a:t>well as gathering preliminary data on how many scallops a </a:t>
            </a:r>
            <a:r>
              <a:rPr lang="en-US" sz="3000" dirty="0" smtClean="0">
                <a:effectLst/>
                <a:latin typeface="+mj-lt"/>
                <a:cs typeface="Charter Roman"/>
              </a:rPr>
              <a:t>healthy </a:t>
            </a:r>
            <a:r>
              <a:rPr lang="en-US" sz="3000" i="1" dirty="0">
                <a:effectLst/>
                <a:latin typeface="+mj-lt"/>
                <a:cs typeface="Charter Roman"/>
              </a:rPr>
              <a:t>E. </a:t>
            </a:r>
            <a:r>
              <a:rPr lang="en-US" sz="3000" i="1" dirty="0" err="1">
                <a:effectLst/>
                <a:latin typeface="+mj-lt"/>
                <a:cs typeface="Charter Roman"/>
              </a:rPr>
              <a:t>dofleini</a:t>
            </a:r>
            <a:r>
              <a:rPr lang="en-US" sz="3000" dirty="0" smtClean="0">
                <a:effectLst/>
                <a:latin typeface="+mj-lt"/>
                <a:cs typeface="Charter Roman"/>
              </a:rPr>
              <a:t> would </a:t>
            </a:r>
            <a:r>
              <a:rPr lang="en-US" sz="3000" dirty="0">
                <a:effectLst/>
                <a:latin typeface="+mj-lt"/>
                <a:cs typeface="Charter Roman"/>
              </a:rPr>
              <a:t>need for normal growth. ​</a:t>
            </a:r>
          </a:p>
          <a:p>
            <a:pPr algn="just">
              <a:lnSpc>
                <a:spcPct val="110000"/>
              </a:lnSpc>
            </a:pPr>
            <a:endParaRPr lang="en-US" sz="3000" dirty="0">
              <a:effectLst/>
              <a:latin typeface="+mj-lt"/>
              <a:cs typeface="Charter Roman"/>
            </a:endParaRPr>
          </a:p>
          <a:p>
            <a:pPr marL="342900" indent="-342900" algn="just">
              <a:lnSpc>
                <a:spcPct val="110000"/>
              </a:lnSpc>
              <a:buFont typeface="Arial"/>
              <a:buChar char="•"/>
            </a:pPr>
            <a:r>
              <a:rPr lang="en-US" sz="3000" dirty="0">
                <a:effectLst/>
                <a:latin typeface="+mj-lt"/>
                <a:cs typeface="Charter Roman"/>
              </a:rPr>
              <a:t>It </a:t>
            </a:r>
            <a:r>
              <a:rPr lang="en-US" sz="3000" dirty="0" smtClean="0">
                <a:effectLst/>
                <a:latin typeface="+mj-lt"/>
                <a:cs typeface="Charter Roman"/>
              </a:rPr>
              <a:t>appears that </a:t>
            </a:r>
            <a:r>
              <a:rPr lang="en-US" sz="3000" dirty="0">
                <a:effectLst/>
                <a:latin typeface="+mj-lt"/>
                <a:cs typeface="Charter Roman"/>
              </a:rPr>
              <a:t>octopus are an important selective </a:t>
            </a:r>
            <a:r>
              <a:rPr lang="en-US" sz="3000" dirty="0" smtClean="0">
                <a:effectLst/>
                <a:latin typeface="+mj-lt"/>
                <a:cs typeface="Charter Roman"/>
              </a:rPr>
              <a:t>factor for sponge </a:t>
            </a:r>
            <a:r>
              <a:rPr lang="en-US" sz="3000" dirty="0" err="1" smtClean="0">
                <a:effectLst/>
                <a:latin typeface="+mj-lt"/>
                <a:cs typeface="Charter Roman"/>
              </a:rPr>
              <a:t>encrustment</a:t>
            </a:r>
            <a:r>
              <a:rPr lang="en-US" sz="3000" dirty="0" smtClean="0">
                <a:effectLst/>
                <a:latin typeface="+mj-lt"/>
                <a:cs typeface="Charter Roman"/>
              </a:rPr>
              <a:t> on scallops. </a:t>
            </a:r>
            <a:r>
              <a:rPr lang="en-US" sz="3000" dirty="0">
                <a:effectLst/>
                <a:latin typeface="+mj-lt"/>
                <a:cs typeface="Charter Roman"/>
              </a:rPr>
              <a:t>Although </a:t>
            </a:r>
            <a:r>
              <a:rPr lang="en-US" sz="3000" dirty="0" err="1" smtClean="0">
                <a:effectLst/>
                <a:latin typeface="+mj-lt"/>
                <a:cs typeface="Charter Roman"/>
              </a:rPr>
              <a:t>seastars</a:t>
            </a:r>
            <a:r>
              <a:rPr lang="en-US" sz="3000" dirty="0" smtClean="0">
                <a:effectLst/>
                <a:latin typeface="+mj-lt"/>
                <a:cs typeface="Charter Roman"/>
              </a:rPr>
              <a:t> </a:t>
            </a:r>
            <a:r>
              <a:rPr lang="en-US" sz="3000" dirty="0">
                <a:effectLst/>
                <a:latin typeface="+mj-lt"/>
                <a:cs typeface="Charter Roman"/>
              </a:rPr>
              <a:t>could be an important predatory part of the sponge-scallop </a:t>
            </a:r>
            <a:r>
              <a:rPr lang="en-US" sz="3000" dirty="0" smtClean="0">
                <a:effectLst/>
                <a:latin typeface="+mj-lt"/>
                <a:cs typeface="Charter Roman"/>
              </a:rPr>
              <a:t>mutualism, we have established that </a:t>
            </a:r>
            <a:r>
              <a:rPr lang="en-US" sz="3000" i="1" dirty="0" smtClean="0">
                <a:effectLst/>
                <a:latin typeface="+mj-lt"/>
                <a:cs typeface="Charter Roman"/>
              </a:rPr>
              <a:t>E</a:t>
            </a:r>
            <a:r>
              <a:rPr lang="en-US" sz="3000" i="1" dirty="0">
                <a:effectLst/>
                <a:latin typeface="+mj-lt"/>
                <a:cs typeface="Charter Roman"/>
              </a:rPr>
              <a:t>. </a:t>
            </a:r>
            <a:r>
              <a:rPr lang="en-US" sz="3000" i="1" dirty="0" err="1">
                <a:effectLst/>
                <a:latin typeface="+mj-lt"/>
                <a:cs typeface="Charter Roman"/>
              </a:rPr>
              <a:t>dofleini</a:t>
            </a:r>
            <a:r>
              <a:rPr lang="en-US" sz="3000" i="1" dirty="0">
                <a:effectLst/>
                <a:latin typeface="+mj-lt"/>
                <a:cs typeface="Charter Roman"/>
              </a:rPr>
              <a:t> </a:t>
            </a:r>
            <a:r>
              <a:rPr lang="en-US" sz="3000" dirty="0">
                <a:effectLst/>
                <a:latin typeface="+mj-lt"/>
                <a:cs typeface="Charter Roman"/>
              </a:rPr>
              <a:t>could be influencing this </a:t>
            </a:r>
            <a:r>
              <a:rPr lang="en-US" sz="3000" dirty="0" smtClean="0">
                <a:effectLst/>
                <a:latin typeface="+mj-lt"/>
                <a:cs typeface="Charter Roman"/>
              </a:rPr>
              <a:t>mutualism as well.</a:t>
            </a:r>
            <a:endParaRPr lang="en-US" sz="3000" dirty="0">
              <a:effectLst/>
              <a:latin typeface="+mj-lt"/>
              <a:cs typeface="Charter Roman"/>
            </a:endParaRPr>
          </a:p>
          <a:p>
            <a:pPr algn="just">
              <a:lnSpc>
                <a:spcPct val="110000"/>
              </a:lnSpc>
            </a:pPr>
            <a:endParaRPr lang="en-US" sz="2400" dirty="0">
              <a:effectLst/>
              <a:latin typeface="+mj-lt"/>
              <a:cs typeface="Arial" panose="020B0604020202020204" pitchFamily="34" charset="0"/>
            </a:endParaRPr>
          </a:p>
        </p:txBody>
      </p:sp>
      <p:sp>
        <p:nvSpPr>
          <p:cNvPr id="87" name="Rectangle 10">
            <a:extLst>
              <a:ext uri="{FF2B5EF4-FFF2-40B4-BE49-F238E27FC236}">
                <a16:creationId xmlns:a16="http://schemas.microsoft.com/office/drawing/2014/main" id="{0BE282AE-183A-4D49-B152-23A5A101BEA6}"/>
              </a:ext>
            </a:extLst>
          </p:cNvPr>
          <p:cNvSpPr>
            <a:spLocks noChangeArrowheads="1"/>
          </p:cNvSpPr>
          <p:nvPr/>
        </p:nvSpPr>
        <p:spPr bwMode="auto">
          <a:xfrm>
            <a:off x="33070800" y="5791200"/>
            <a:ext cx="10134600" cy="873301"/>
          </a:xfrm>
          <a:prstGeom prst="snipRoundRect">
            <a:avLst>
              <a:gd name="adj1" fmla="val 0"/>
              <a:gd name="adj2" fmla="val 50000"/>
            </a:avLst>
          </a:prstGeom>
          <a:solidFill>
            <a:srgbClr val="3684A0"/>
          </a:solidFill>
          <a:ln w="12700">
            <a:noFill/>
            <a:miter lim="800000"/>
          </a:ln>
        </p:spPr>
        <p:txBody>
          <a:bodyPr wrap="none" lIns="274320" tIns="73152" rIns="274320" bIns="68563" anchor="ctr" anchorCtr="0"/>
          <a:lstStyle>
            <a:defPPr>
              <a:defRPr kern="1200" smtId="4294967295"/>
            </a:defPPr>
          </a:lstStyle>
          <a:p>
            <a:pPr defTabSz="4702588">
              <a:defRPr/>
            </a:pPr>
            <a:r>
              <a:rPr lang="en-US" sz="3600" b="1" dirty="0" smtClean="0">
                <a:solidFill>
                  <a:schemeClr val="bg1"/>
                </a:solidFill>
                <a:effectLst/>
                <a:latin typeface="+mj-lt"/>
              </a:rPr>
              <a:t>Discussion</a:t>
            </a:r>
            <a:endParaRPr lang="en-US" sz="3600" b="1" dirty="0">
              <a:solidFill>
                <a:schemeClr val="bg1"/>
              </a:solidFill>
              <a:effectLst/>
              <a:latin typeface="+mj-lt"/>
            </a:endParaRPr>
          </a:p>
        </p:txBody>
      </p:sp>
      <p:sp>
        <p:nvSpPr>
          <p:cNvPr id="88" name="Rectangle 87">
            <a:extLst>
              <a:ext uri="{FF2B5EF4-FFF2-40B4-BE49-F238E27FC236}">
                <a16:creationId xmlns:a16="http://schemas.microsoft.com/office/drawing/2014/main" id="{236036AE-C83F-4AC9-800C-C6574727635F}"/>
              </a:ext>
            </a:extLst>
          </p:cNvPr>
          <p:cNvSpPr/>
          <p:nvPr/>
        </p:nvSpPr>
        <p:spPr>
          <a:xfrm>
            <a:off x="660482" y="18211800"/>
            <a:ext cx="10058400" cy="1402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600">
              <a:latin typeface="+mj-lt"/>
            </a:endParaRPr>
          </a:p>
        </p:txBody>
      </p:sp>
      <p:sp>
        <p:nvSpPr>
          <p:cNvPr id="89" name="TextBox 19">
            <a:extLst>
              <a:ext uri="{FF2B5EF4-FFF2-40B4-BE49-F238E27FC236}">
                <a16:creationId xmlns:a16="http://schemas.microsoft.com/office/drawing/2014/main" id="{9742DD1E-D7E3-4AB1-8A17-D5B59B6AB38B}"/>
              </a:ext>
            </a:extLst>
          </p:cNvPr>
          <p:cNvSpPr txBox="1">
            <a:spLocks noChangeArrowheads="1"/>
          </p:cNvSpPr>
          <p:nvPr/>
        </p:nvSpPr>
        <p:spPr bwMode="auto">
          <a:xfrm>
            <a:off x="762000" y="18745200"/>
            <a:ext cx="9829800" cy="8921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8" tIns="45709" rIns="91418" bIns="45709">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pPr>
            <a:r>
              <a:rPr lang="en-US" sz="2400" dirty="0">
                <a:effectLst/>
                <a:latin typeface="+mj-lt"/>
                <a:cs typeface="Arial" panose="020B0604020202020204" pitchFamily="34" charset="0"/>
              </a:rPr>
              <a:t> </a:t>
            </a:r>
            <a:r>
              <a:rPr lang="en-US" sz="2400" dirty="0" smtClean="0">
                <a:effectLst/>
                <a:latin typeface="+mj-lt"/>
                <a:cs typeface="Arial" panose="020B0604020202020204" pitchFamily="34" charset="0"/>
              </a:rPr>
              <a:t>	</a:t>
            </a:r>
            <a:r>
              <a:rPr lang="en-US" sz="2900" dirty="0" smtClean="0">
                <a:effectLst/>
                <a:latin typeface="+mj-lt"/>
                <a:cs typeface="Charter Roman"/>
              </a:rPr>
              <a:t>The </a:t>
            </a:r>
            <a:r>
              <a:rPr lang="en-US" sz="2900" dirty="0">
                <a:effectLst/>
                <a:latin typeface="+mj-lt"/>
                <a:cs typeface="Charter Roman"/>
              </a:rPr>
              <a:t>scallop </a:t>
            </a:r>
            <a:r>
              <a:rPr lang="en-US" sz="2900" i="1" dirty="0" err="1">
                <a:effectLst/>
                <a:latin typeface="+mj-lt"/>
                <a:cs typeface="Charter Roman"/>
              </a:rPr>
              <a:t>Chlamys</a:t>
            </a:r>
            <a:r>
              <a:rPr lang="en-US" sz="2900" i="1" dirty="0">
                <a:effectLst/>
                <a:latin typeface="+mj-lt"/>
                <a:cs typeface="Charter Roman"/>
              </a:rPr>
              <a:t> </a:t>
            </a:r>
            <a:r>
              <a:rPr lang="en-US" sz="2900" i="1" dirty="0" err="1">
                <a:effectLst/>
                <a:latin typeface="+mj-lt"/>
                <a:cs typeface="Charter Roman"/>
              </a:rPr>
              <a:t>hastata</a:t>
            </a:r>
            <a:r>
              <a:rPr lang="en-US" sz="2900" i="1" dirty="0">
                <a:effectLst/>
                <a:latin typeface="+mj-lt"/>
                <a:cs typeface="Charter Roman"/>
              </a:rPr>
              <a:t> </a:t>
            </a:r>
            <a:r>
              <a:rPr lang="en-US" sz="2900" dirty="0">
                <a:effectLst/>
                <a:latin typeface="+mj-lt"/>
                <a:cs typeface="Charter Roman"/>
              </a:rPr>
              <a:t>(</a:t>
            </a:r>
            <a:r>
              <a:rPr lang="en-US" sz="2900" dirty="0" err="1">
                <a:effectLst/>
                <a:latin typeface="+mj-lt"/>
                <a:cs typeface="Charter Roman"/>
              </a:rPr>
              <a:t>Sowerby</a:t>
            </a:r>
            <a:r>
              <a:rPr lang="en-US" sz="2900" dirty="0">
                <a:effectLst/>
                <a:latin typeface="+mj-lt"/>
                <a:cs typeface="Charter Roman"/>
              </a:rPr>
              <a:t>, 1842</a:t>
            </a:r>
            <a:r>
              <a:rPr lang="en-US" sz="2900" dirty="0" smtClean="0">
                <a:effectLst/>
                <a:latin typeface="+mj-lt"/>
                <a:cs typeface="Charter Roman"/>
              </a:rPr>
              <a:t>) (</a:t>
            </a:r>
            <a:r>
              <a:rPr lang="en-US" sz="2900" b="1" dirty="0">
                <a:effectLst/>
                <a:latin typeface="+mj-lt"/>
                <a:cs typeface="Charter Roman"/>
              </a:rPr>
              <a:t>Figure 1</a:t>
            </a:r>
            <a:r>
              <a:rPr lang="en-US" sz="2900" dirty="0">
                <a:effectLst/>
                <a:latin typeface="+mj-lt"/>
                <a:cs typeface="Charter Roman"/>
              </a:rPr>
              <a:t>) is an abundant and easily collected species in the Pacific Northwest’s Salish </a:t>
            </a:r>
            <a:r>
              <a:rPr lang="en-US" sz="2900" dirty="0" smtClean="0">
                <a:effectLst/>
                <a:latin typeface="+mj-lt"/>
                <a:cs typeface="Charter Roman"/>
              </a:rPr>
              <a:t>Sea. </a:t>
            </a:r>
            <a:r>
              <a:rPr lang="en-US" sz="2900" dirty="0">
                <a:effectLst/>
                <a:latin typeface="+mj-lt"/>
                <a:cs typeface="Charter Roman"/>
              </a:rPr>
              <a:t>T</a:t>
            </a:r>
            <a:r>
              <a:rPr lang="en-US" sz="2900" dirty="0" smtClean="0">
                <a:effectLst/>
                <a:latin typeface="+mj-lt"/>
                <a:cs typeface="Charter Roman"/>
              </a:rPr>
              <a:t>hey </a:t>
            </a:r>
            <a:r>
              <a:rPr lang="en-US" sz="2900" dirty="0">
                <a:effectLst/>
                <a:latin typeface="+mj-lt"/>
                <a:cs typeface="Charter Roman"/>
              </a:rPr>
              <a:t>are frequently found encrusted with the sponges </a:t>
            </a:r>
            <a:r>
              <a:rPr lang="en-US" sz="2900" i="1" dirty="0" err="1">
                <a:effectLst/>
                <a:latin typeface="+mj-lt"/>
                <a:cs typeface="Charter Roman"/>
              </a:rPr>
              <a:t>Myxilla</a:t>
            </a:r>
            <a:r>
              <a:rPr lang="en-US" sz="2900" i="1" dirty="0">
                <a:effectLst/>
                <a:latin typeface="+mj-lt"/>
                <a:cs typeface="Charter Roman"/>
              </a:rPr>
              <a:t> </a:t>
            </a:r>
            <a:r>
              <a:rPr lang="en-US" sz="2900" i="1" dirty="0" err="1" smtClean="0">
                <a:effectLst/>
                <a:latin typeface="+mj-lt"/>
                <a:cs typeface="Charter Roman"/>
              </a:rPr>
              <a:t>incrustans</a:t>
            </a:r>
            <a:r>
              <a:rPr lang="en-US" sz="2900" i="1" dirty="0" smtClean="0">
                <a:effectLst/>
                <a:latin typeface="+mj-lt"/>
                <a:cs typeface="Charter Roman"/>
              </a:rPr>
              <a:t> </a:t>
            </a:r>
            <a:r>
              <a:rPr lang="en-US" sz="2900" dirty="0" smtClean="0">
                <a:effectLst/>
                <a:latin typeface="+mj-lt"/>
                <a:cs typeface="Charter Roman"/>
              </a:rPr>
              <a:t>(</a:t>
            </a:r>
            <a:r>
              <a:rPr lang="en-US" sz="2900" dirty="0" err="1">
                <a:effectLst/>
                <a:latin typeface="+mj-lt"/>
                <a:cs typeface="Charter Roman"/>
              </a:rPr>
              <a:t>Esper</a:t>
            </a:r>
            <a:r>
              <a:rPr lang="en-US" sz="2900" dirty="0">
                <a:effectLst/>
                <a:latin typeface="+mj-lt"/>
                <a:cs typeface="Charter Roman"/>
              </a:rPr>
              <a:t>, 1805</a:t>
            </a:r>
            <a:r>
              <a:rPr lang="en-US" sz="2900" dirty="0" smtClean="0">
                <a:effectLst/>
                <a:latin typeface="+mj-lt"/>
                <a:cs typeface="Charter Roman"/>
              </a:rPr>
              <a:t>) (</a:t>
            </a:r>
            <a:r>
              <a:rPr lang="en-US" sz="2900" b="1" dirty="0">
                <a:effectLst/>
                <a:latin typeface="+mj-lt"/>
                <a:cs typeface="Charter Roman"/>
              </a:rPr>
              <a:t>Figure 2</a:t>
            </a:r>
            <a:r>
              <a:rPr lang="en-US" sz="2900" dirty="0">
                <a:effectLst/>
                <a:latin typeface="+mj-lt"/>
                <a:cs typeface="Charter Roman"/>
              </a:rPr>
              <a:t>)</a:t>
            </a:r>
            <a:r>
              <a:rPr lang="en-US" sz="2900" dirty="0" smtClean="0">
                <a:effectLst/>
                <a:latin typeface="+mj-lt"/>
                <a:cs typeface="Charter Roman"/>
              </a:rPr>
              <a:t> or </a:t>
            </a:r>
            <a:r>
              <a:rPr lang="en-US" sz="2900" i="1" dirty="0" smtClean="0">
                <a:effectLst/>
                <a:latin typeface="+mj-lt"/>
                <a:cs typeface="Charter Roman"/>
              </a:rPr>
              <a:t>Mycale </a:t>
            </a:r>
            <a:r>
              <a:rPr lang="en-US" sz="2900" i="1" dirty="0" err="1">
                <a:effectLst/>
                <a:latin typeface="+mj-lt"/>
                <a:cs typeface="Charter Roman"/>
              </a:rPr>
              <a:t>adhaerens</a:t>
            </a:r>
            <a:r>
              <a:rPr lang="en-US" sz="2900" i="1" dirty="0">
                <a:effectLst/>
                <a:latin typeface="+mj-lt"/>
                <a:cs typeface="Charter Roman"/>
              </a:rPr>
              <a:t> </a:t>
            </a:r>
            <a:r>
              <a:rPr lang="en-US" sz="2900" dirty="0">
                <a:effectLst/>
                <a:latin typeface="+mj-lt"/>
                <a:cs typeface="Charter Roman"/>
              </a:rPr>
              <a:t>(</a:t>
            </a:r>
            <a:r>
              <a:rPr lang="en-US" sz="2900" dirty="0" err="1">
                <a:effectLst/>
                <a:latin typeface="+mj-lt"/>
                <a:cs typeface="Charter Roman"/>
              </a:rPr>
              <a:t>Lambe</a:t>
            </a:r>
            <a:r>
              <a:rPr lang="en-US" sz="2900" dirty="0">
                <a:effectLst/>
                <a:latin typeface="+mj-lt"/>
                <a:cs typeface="Charter Roman"/>
              </a:rPr>
              <a:t>, 1894)</a:t>
            </a:r>
            <a:r>
              <a:rPr lang="en-US" sz="2900" dirty="0" smtClean="0">
                <a:effectLst/>
                <a:latin typeface="+mj-lt"/>
                <a:cs typeface="Charter Roman"/>
              </a:rPr>
              <a:t>. Classically</a:t>
            </a:r>
            <a:r>
              <a:rPr lang="en-US" sz="2900" dirty="0">
                <a:effectLst/>
                <a:latin typeface="+mj-lt"/>
                <a:cs typeface="Charter Roman"/>
              </a:rPr>
              <a:t>, this relationship has been regarded as a mutualism that helps protect the scallop from predation by </a:t>
            </a:r>
            <a:r>
              <a:rPr lang="en-US" sz="2900" dirty="0" err="1">
                <a:effectLst/>
                <a:latin typeface="+mj-lt"/>
                <a:cs typeface="Charter Roman"/>
              </a:rPr>
              <a:t>seastars</a:t>
            </a:r>
            <a:r>
              <a:rPr lang="en-US" sz="2900" dirty="0">
                <a:effectLst/>
                <a:latin typeface="+mj-lt"/>
                <a:cs typeface="Charter Roman"/>
              </a:rPr>
              <a:t> (Bloom, 1975, </a:t>
            </a:r>
            <a:r>
              <a:rPr lang="en-US" sz="2900" dirty="0" err="1">
                <a:effectLst/>
                <a:latin typeface="+mj-lt"/>
                <a:cs typeface="Charter Roman"/>
              </a:rPr>
              <a:t>Farren</a:t>
            </a:r>
            <a:r>
              <a:rPr lang="en-US" sz="2900" dirty="0">
                <a:effectLst/>
                <a:latin typeface="+mj-lt"/>
                <a:cs typeface="Charter Roman"/>
              </a:rPr>
              <a:t> and Donovan, 2007). However, octopus also predate on scallops (Bloom, 1975; </a:t>
            </a:r>
            <a:r>
              <a:rPr lang="en-US" sz="2900" dirty="0" err="1">
                <a:effectLst/>
                <a:latin typeface="+mj-lt"/>
                <a:cs typeface="Charter Roman"/>
              </a:rPr>
              <a:t>Onthank</a:t>
            </a:r>
            <a:r>
              <a:rPr lang="en-US" sz="2900" dirty="0">
                <a:effectLst/>
                <a:latin typeface="+mj-lt"/>
                <a:cs typeface="Charter Roman"/>
              </a:rPr>
              <a:t> et al., 2012). Furthermore, </a:t>
            </a:r>
            <a:r>
              <a:rPr lang="en-US" sz="2900" dirty="0" err="1">
                <a:effectLst/>
                <a:latin typeface="+mj-lt"/>
                <a:cs typeface="Charter Roman"/>
              </a:rPr>
              <a:t>seastars</a:t>
            </a:r>
            <a:r>
              <a:rPr lang="en-US" sz="2900" dirty="0">
                <a:effectLst/>
                <a:latin typeface="+mj-lt"/>
                <a:cs typeface="Charter Roman"/>
              </a:rPr>
              <a:t> suffered very high mortality in the Salish Sea during the recent </a:t>
            </a:r>
            <a:r>
              <a:rPr lang="en-US" sz="2900" dirty="0" err="1">
                <a:effectLst/>
                <a:latin typeface="+mj-lt"/>
                <a:cs typeface="Charter Roman"/>
              </a:rPr>
              <a:t>seastar</a:t>
            </a:r>
            <a:r>
              <a:rPr lang="en-US" sz="2900" dirty="0">
                <a:effectLst/>
                <a:latin typeface="+mj-lt"/>
                <a:cs typeface="Charter Roman"/>
              </a:rPr>
              <a:t> wasting pandemic, yet the majority of scallops in the area continue to be encrusted by sponges (personal observation). ​</a:t>
            </a:r>
          </a:p>
          <a:p>
            <a:pPr algn="just">
              <a:lnSpc>
                <a:spcPct val="110000"/>
              </a:lnSpc>
            </a:pPr>
            <a:r>
              <a:rPr lang="en-US" sz="2900" dirty="0" smtClean="0">
                <a:effectLst/>
                <a:latin typeface="+mj-lt"/>
                <a:cs typeface="Charter Roman"/>
              </a:rPr>
              <a:t>	In </a:t>
            </a:r>
            <a:r>
              <a:rPr lang="en-US" sz="2900" dirty="0">
                <a:effectLst/>
                <a:latin typeface="+mj-lt"/>
                <a:cs typeface="Charter Roman"/>
              </a:rPr>
              <a:t>this experiment we quantified the prevalence of </a:t>
            </a:r>
            <a:r>
              <a:rPr lang="en-US" sz="2900" dirty="0" err="1">
                <a:effectLst/>
                <a:latin typeface="+mj-lt"/>
                <a:cs typeface="Charter Roman"/>
              </a:rPr>
              <a:t>seastars</a:t>
            </a:r>
            <a:r>
              <a:rPr lang="en-US" sz="2900" dirty="0">
                <a:effectLst/>
                <a:latin typeface="+mj-lt"/>
                <a:cs typeface="Charter Roman"/>
              </a:rPr>
              <a:t> and sponge-encrusted scallops near Rosario Beach Marine Laboratory and tested the hypothesis that sponges help protect scallops from predation by Pacific Giant Octopus </a:t>
            </a:r>
            <a:r>
              <a:rPr lang="en-US" sz="2900" i="1" dirty="0" err="1">
                <a:effectLst/>
                <a:latin typeface="+mj-lt"/>
                <a:cs typeface="Charter Roman"/>
              </a:rPr>
              <a:t>Enteroctopus</a:t>
            </a:r>
            <a:r>
              <a:rPr lang="en-US" sz="2900" i="1" dirty="0">
                <a:effectLst/>
                <a:latin typeface="+mj-lt"/>
                <a:cs typeface="Charter Roman"/>
              </a:rPr>
              <a:t> </a:t>
            </a:r>
            <a:r>
              <a:rPr lang="en-US" sz="2900" i="1" dirty="0" err="1">
                <a:effectLst/>
                <a:latin typeface="+mj-lt"/>
                <a:cs typeface="Charter Roman"/>
              </a:rPr>
              <a:t>dofleini</a:t>
            </a:r>
            <a:r>
              <a:rPr lang="en-US" sz="2900" i="1" dirty="0">
                <a:effectLst/>
                <a:latin typeface="+mj-lt"/>
                <a:cs typeface="Charter Roman"/>
              </a:rPr>
              <a:t> </a:t>
            </a:r>
            <a:r>
              <a:rPr lang="en-US" sz="2900" dirty="0">
                <a:effectLst/>
                <a:latin typeface="+mj-lt"/>
                <a:cs typeface="Charter Roman"/>
              </a:rPr>
              <a:t>(</a:t>
            </a:r>
            <a:r>
              <a:rPr lang="en-US" sz="2900" dirty="0" err="1">
                <a:effectLst/>
                <a:latin typeface="+mj-lt"/>
                <a:cs typeface="Charter Roman"/>
              </a:rPr>
              <a:t>Wulker</a:t>
            </a:r>
            <a:r>
              <a:rPr lang="en-US" sz="2900" dirty="0">
                <a:effectLst/>
                <a:latin typeface="+mj-lt"/>
                <a:cs typeface="Charter Roman"/>
              </a:rPr>
              <a:t>, 1910), a common, large octopus in the Salish Sea (</a:t>
            </a:r>
            <a:r>
              <a:rPr lang="en-US" sz="2900" b="1" dirty="0">
                <a:effectLst/>
                <a:latin typeface="+mj-lt"/>
                <a:cs typeface="Charter Roman"/>
              </a:rPr>
              <a:t>Figure 3</a:t>
            </a:r>
            <a:r>
              <a:rPr lang="en-US" sz="2900" dirty="0" smtClean="0">
                <a:effectLst/>
                <a:latin typeface="+mj-lt"/>
                <a:cs typeface="Charter Roman"/>
              </a:rPr>
              <a:t>)</a:t>
            </a:r>
            <a:r>
              <a:rPr lang="en-US" sz="2900" dirty="0">
                <a:effectLst/>
                <a:latin typeface="+mj-lt"/>
                <a:cs typeface="Charter Roman"/>
              </a:rPr>
              <a:t>.​</a:t>
            </a:r>
          </a:p>
        </p:txBody>
      </p:sp>
      <p:sp>
        <p:nvSpPr>
          <p:cNvPr id="90" name="Rectangle 10">
            <a:extLst>
              <a:ext uri="{FF2B5EF4-FFF2-40B4-BE49-F238E27FC236}">
                <a16:creationId xmlns:a16="http://schemas.microsoft.com/office/drawing/2014/main" id="{8C463412-CC68-4A0F-AE72-68EF99EB2F46}"/>
              </a:ext>
            </a:extLst>
          </p:cNvPr>
          <p:cNvSpPr>
            <a:spLocks noChangeArrowheads="1"/>
          </p:cNvSpPr>
          <p:nvPr/>
        </p:nvSpPr>
        <p:spPr bwMode="auto">
          <a:xfrm>
            <a:off x="609600" y="17769977"/>
            <a:ext cx="10134600" cy="873301"/>
          </a:xfrm>
          <a:prstGeom prst="snipRoundRect">
            <a:avLst>
              <a:gd name="adj1" fmla="val 0"/>
              <a:gd name="adj2" fmla="val 50000"/>
            </a:avLst>
          </a:prstGeom>
          <a:solidFill>
            <a:srgbClr val="506796"/>
          </a:solidFill>
          <a:ln w="12700">
            <a:noFill/>
            <a:miter lim="800000"/>
          </a:ln>
        </p:spPr>
        <p:txBody>
          <a:bodyPr wrap="none" lIns="274320" tIns="73152" rIns="274320" bIns="68563" anchor="ctr" anchorCtr="0"/>
          <a:lstStyle>
            <a:defPPr>
              <a:defRPr kern="1200" smtId="4294967295"/>
            </a:defPPr>
          </a:lstStyle>
          <a:p>
            <a:pPr defTabSz="4702588">
              <a:defRPr/>
            </a:pPr>
            <a:r>
              <a:rPr lang="en-US" sz="3600" b="1">
                <a:solidFill>
                  <a:schemeClr val="bg1"/>
                </a:solidFill>
                <a:effectLst/>
                <a:latin typeface="+mj-lt"/>
              </a:rPr>
              <a:t>Introduction</a:t>
            </a:r>
          </a:p>
        </p:txBody>
      </p:sp>
      <p:sp>
        <p:nvSpPr>
          <p:cNvPr id="91" name="Rectangle 90">
            <a:extLst>
              <a:ext uri="{FF2B5EF4-FFF2-40B4-BE49-F238E27FC236}">
                <a16:creationId xmlns:a16="http://schemas.microsoft.com/office/drawing/2014/main" id="{65D5CB20-8752-4D75-A601-0EEB3443D27F}"/>
              </a:ext>
            </a:extLst>
          </p:cNvPr>
          <p:cNvSpPr/>
          <p:nvPr/>
        </p:nvSpPr>
        <p:spPr>
          <a:xfrm>
            <a:off x="33147000" y="24536400"/>
            <a:ext cx="100584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600">
              <a:latin typeface="+mj-lt"/>
            </a:endParaRPr>
          </a:p>
        </p:txBody>
      </p:sp>
      <p:sp>
        <p:nvSpPr>
          <p:cNvPr id="92" name="TextBox 19">
            <a:extLst>
              <a:ext uri="{FF2B5EF4-FFF2-40B4-BE49-F238E27FC236}">
                <a16:creationId xmlns:a16="http://schemas.microsoft.com/office/drawing/2014/main" id="{B4F3D693-DA0F-454D-94C0-CEAA07C14AE3}"/>
              </a:ext>
            </a:extLst>
          </p:cNvPr>
          <p:cNvSpPr txBox="1">
            <a:spLocks noChangeArrowheads="1"/>
          </p:cNvSpPr>
          <p:nvPr/>
        </p:nvSpPr>
        <p:spPr bwMode="auto">
          <a:xfrm>
            <a:off x="33223200" y="24612600"/>
            <a:ext cx="9906000" cy="1981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8" tIns="45709" rIns="91418" bIns="45709">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pPr>
            <a:r>
              <a:rPr lang="en-US" sz="2800" dirty="0" smtClean="0">
                <a:effectLst/>
                <a:latin typeface="+mj-lt"/>
                <a:cs typeface="Arial" panose="020B0604020202020204" pitchFamily="34" charset="0"/>
              </a:rPr>
              <a:t>A special thanks to: Sarah Anderson</a:t>
            </a:r>
            <a:r>
              <a:rPr lang="en-US" sz="2800" dirty="0">
                <a:effectLst/>
                <a:latin typeface="+mj-lt"/>
                <a:cs typeface="Arial" panose="020B0604020202020204" pitchFamily="34" charset="0"/>
              </a:rPr>
              <a:t> </a:t>
            </a:r>
            <a:r>
              <a:rPr lang="en-US" sz="2800" dirty="0" smtClean="0">
                <a:effectLst/>
                <a:latin typeface="+mj-lt"/>
                <a:cs typeface="Arial" panose="020B0604020202020204" pitchFamily="34" charset="0"/>
              </a:rPr>
              <a:t>and Jim </a:t>
            </a:r>
            <a:r>
              <a:rPr lang="en-US" sz="2800" dirty="0" err="1" smtClean="0">
                <a:effectLst/>
                <a:latin typeface="+mj-lt"/>
                <a:cs typeface="Arial" panose="020B0604020202020204" pitchFamily="34" charset="0"/>
              </a:rPr>
              <a:t>Nestler</a:t>
            </a:r>
            <a:r>
              <a:rPr lang="en-US" sz="2800" dirty="0" smtClean="0">
                <a:effectLst/>
                <a:latin typeface="+mj-lt"/>
                <a:cs typeface="Arial" panose="020B0604020202020204" pitchFamily="34" charset="0"/>
              </a:rPr>
              <a:t> for assisting with dive operations.  The Bellingham Marine Life Center for the use of Octane, their octopus.  Rosario beach Marine Laboratory for the use of their facilities and equipment.</a:t>
            </a:r>
            <a:endParaRPr lang="en-US" sz="2800" dirty="0">
              <a:effectLst/>
              <a:latin typeface="+mj-lt"/>
              <a:cs typeface="Arial" panose="020B0604020202020204" pitchFamily="34" charset="0"/>
            </a:endParaRPr>
          </a:p>
        </p:txBody>
      </p:sp>
      <p:sp>
        <p:nvSpPr>
          <p:cNvPr id="93" name="Rectangle 10">
            <a:extLst>
              <a:ext uri="{FF2B5EF4-FFF2-40B4-BE49-F238E27FC236}">
                <a16:creationId xmlns:a16="http://schemas.microsoft.com/office/drawing/2014/main" id="{5EDC1F28-88BB-4DAD-9112-B4904B4A7E46}"/>
              </a:ext>
            </a:extLst>
          </p:cNvPr>
          <p:cNvSpPr>
            <a:spLocks noChangeArrowheads="1"/>
          </p:cNvSpPr>
          <p:nvPr/>
        </p:nvSpPr>
        <p:spPr bwMode="auto">
          <a:xfrm>
            <a:off x="33147000" y="23850600"/>
            <a:ext cx="10058400" cy="873301"/>
          </a:xfrm>
          <a:prstGeom prst="snipRoundRect">
            <a:avLst>
              <a:gd name="adj1" fmla="val 0"/>
              <a:gd name="adj2" fmla="val 46622"/>
            </a:avLst>
          </a:prstGeom>
          <a:solidFill>
            <a:schemeClr val="bg1">
              <a:lumMod val="50000"/>
            </a:schemeClr>
          </a:solidFill>
          <a:ln w="12700">
            <a:noFill/>
            <a:miter lim="800000"/>
          </a:ln>
        </p:spPr>
        <p:txBody>
          <a:bodyPr wrap="none" lIns="274320" tIns="73152" rIns="274320" bIns="68563" anchor="ctr" anchorCtr="0"/>
          <a:lstStyle>
            <a:defPPr>
              <a:defRPr kern="1200" smtId="4294967295"/>
            </a:defPPr>
          </a:lstStyle>
          <a:p>
            <a:pPr defTabSz="4702588">
              <a:defRPr/>
            </a:pPr>
            <a:r>
              <a:rPr lang="en-US" sz="3600" b="1" dirty="0">
                <a:solidFill>
                  <a:schemeClr val="bg1"/>
                </a:solidFill>
                <a:effectLst/>
                <a:latin typeface="+mj-lt"/>
              </a:rPr>
              <a:t>Acknowledgements</a:t>
            </a:r>
          </a:p>
        </p:txBody>
      </p:sp>
      <p:pic>
        <p:nvPicPr>
          <p:cNvPr id="2" name="Picture 1" descr="sea star grap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26600" y="26848915"/>
            <a:ext cx="2667000" cy="4316885"/>
          </a:xfrm>
          <a:prstGeom prst="rect">
            <a:avLst/>
          </a:prstGeom>
          <a:ln>
            <a:solidFill>
              <a:schemeClr val="tx1"/>
            </a:solidFill>
          </a:ln>
        </p:spPr>
      </p:pic>
      <p:graphicFrame>
        <p:nvGraphicFramePr>
          <p:cNvPr id="3" name="Object 2"/>
          <p:cNvGraphicFramePr>
            <a:graphicFrameLocks noChangeAspect="1"/>
          </p:cNvGraphicFramePr>
          <p:nvPr>
            <p:extLst>
              <p:ext uri="{D42A27DB-BD31-4B8C-83A1-F6EECF244321}">
                <p14:modId xmlns:p14="http://schemas.microsoft.com/office/powerpoint/2010/main" val="4090491606"/>
              </p:ext>
            </p:extLst>
          </p:nvPr>
        </p:nvGraphicFramePr>
        <p:xfrm>
          <a:off x="24841199" y="26822400"/>
          <a:ext cx="9220201" cy="4696240"/>
        </p:xfrm>
        <a:graphic>
          <a:graphicData uri="http://schemas.openxmlformats.org/presentationml/2006/ole">
            <mc:AlternateContent xmlns:mc="http://schemas.openxmlformats.org/markup-compatibility/2006">
              <mc:Choice xmlns:v="urn:schemas-microsoft-com:vml" Requires="v">
                <p:oleObj spid="_x0000_s1087" name="Document" r:id="rId5" imgW="5638800" imgH="2628900" progId="Word.Document.12">
                  <p:embed/>
                </p:oleObj>
              </mc:Choice>
              <mc:Fallback>
                <p:oleObj name="Document" r:id="rId5" imgW="5638800" imgH="2628900" progId="Word.Document.12">
                  <p:embed/>
                  <p:pic>
                    <p:nvPicPr>
                      <p:cNvPr id="0" name=""/>
                      <p:cNvPicPr/>
                      <p:nvPr/>
                    </p:nvPicPr>
                    <p:blipFill>
                      <a:blip r:embed="rId6"/>
                      <a:stretch>
                        <a:fillRect/>
                      </a:stretch>
                    </p:blipFill>
                    <p:spPr>
                      <a:xfrm>
                        <a:off x="24841199" y="26822400"/>
                        <a:ext cx="9220201" cy="4696240"/>
                      </a:xfrm>
                      <a:prstGeom prst="rect">
                        <a:avLst/>
                      </a:prstGeom>
                    </p:spPr>
                  </p:pic>
                </p:oleObj>
              </mc:Fallback>
            </mc:AlternateContent>
          </a:graphicData>
        </a:graphic>
      </p:graphicFrame>
      <p:pic>
        <p:nvPicPr>
          <p:cNvPr id="25" name="Picture 24" descr="Caspian.png"/>
          <p:cNvPicPr>
            <a:picLocks noChangeAspect="1"/>
          </p:cNvPicPr>
          <p:nvPr/>
        </p:nvPicPr>
        <p:blipFill rotWithShape="1">
          <a:blip r:embed="rId7">
            <a:alphaModFix/>
            <a:extLst>
              <a:ext uri="{BEBA8EAE-BF5A-486C-A8C5-ECC9F3942E4B}">
                <a14:imgProps xmlns:a14="http://schemas.microsoft.com/office/drawing/2010/main">
                  <a14:imgLayer r:embed="rId8">
                    <a14:imgEffect>
                      <a14:backgroundRemoval t="592" b="99803" l="287" r="99427">
                        <a14:foregroundMark x1="17335" y1="8087" x2="19054" y2="14398"/>
                        <a14:foregroundMark x1="16189" y1="7692" x2="15043" y2="9270"/>
                        <a14:foregroundMark x1="30229" y1="12623" x2="30086" y2="15385"/>
                        <a14:foregroundMark x1="27221" y1="15582" x2="28940" y2="16371"/>
                        <a14:foregroundMark x1="48281" y1="88560" x2="59026" y2="88560"/>
                        <a14:foregroundMark x1="50430" y1="91519" x2="57450" y2="90335"/>
                        <a14:foregroundMark x1="59599" y1="86785" x2="76934" y2="91124"/>
                        <a14:foregroundMark x1="22493" y1="13215" x2="22493" y2="7692"/>
                        <a14:backgroundMark x1="41261" y1="6903" x2="40688" y2="34911"/>
                        <a14:backgroundMark x1="29656" y1="21893" x2="36676" y2="39645"/>
                        <a14:backgroundMark x1="32378" y1="48323" x2="36246" y2="45365"/>
                        <a14:backgroundMark x1="31662" y1="49507" x2="32665" y2="49112"/>
                        <a14:backgroundMark x1="80802" y1="96055" x2="36963" y2="96055"/>
                        <a14:backgroundMark x1="17908" y1="94477" x2="28797" y2="93491"/>
                        <a14:backgroundMark x1="6017" y1="58383" x2="7307" y2="66864"/>
                        <a14:backgroundMark x1="4155" y1="56016" x2="3295" y2="53057"/>
                        <a14:backgroundMark x1="7880" y1="35700" x2="10315" y2="40828"/>
                        <a14:backgroundMark x1="13324" y1="22288" x2="14183" y2="27022"/>
                        <a14:backgroundMark x1="15473" y1="13215" x2="11605" y2="16963"/>
                        <a14:backgroundMark x1="15043" y1="21499" x2="13897" y2="14398"/>
                        <a14:backgroundMark x1="24499" y1="11440" x2="27937" y2="14004"/>
                        <a14:backgroundMark x1="24069" y1="10848" x2="24069" y2="10848"/>
                        <a14:backgroundMark x1="24642" y1="32742" x2="26361" y2="40828"/>
                        <a14:backgroundMark x1="22636" y1="89941" x2="26218" y2="88560"/>
                        <a14:backgroundMark x1="55444" y1="92110" x2="68481" y2="92702"/>
                        <a14:backgroundMark x1="65616" y1="90730" x2="74069" y2="94083"/>
                        <a14:backgroundMark x1="64183" y1="90730" x2="55301" y2="91716"/>
                        <a14:backgroundMark x1="96848" y1="83037" x2="86533" y2="83629"/>
                        <a14:backgroundMark x1="15903" y1="11045" x2="16332" y2="12426"/>
                        <a14:backgroundMark x1="12178" y1="40039" x2="13754" y2="43590"/>
                        <a14:backgroundMark x1="11461" y1="48323" x2="12607" y2="51085"/>
                      </a14:backgroundRemoval>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542" t="4369" r="841" b="7450"/>
          <a:stretch/>
        </p:blipFill>
        <p:spPr>
          <a:xfrm>
            <a:off x="11430000" y="25527000"/>
            <a:ext cx="10134600" cy="6701223"/>
          </a:xfrm>
          <a:prstGeom prst="rect">
            <a:avLst/>
          </a:prstGeom>
          <a:ln>
            <a:noFill/>
          </a:ln>
          <a:effectLst>
            <a:outerShdw blurRad="292100" dist="139700" dir="2700000" algn="tl" rotWithShape="0">
              <a:srgbClr val="333333">
                <a:alpha val="65000"/>
              </a:srgbClr>
            </a:outerShdw>
          </a:effectLst>
        </p:spPr>
      </p:pic>
      <p:pic>
        <p:nvPicPr>
          <p:cNvPr id="29" name="Picture 28" descr="Scallop.png"/>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3514" b="7594"/>
          <a:stretch/>
        </p:blipFill>
        <p:spPr>
          <a:xfrm>
            <a:off x="1447800" y="28346400"/>
            <a:ext cx="8481392" cy="3886200"/>
          </a:xfrm>
          <a:prstGeom prst="rect">
            <a:avLst/>
          </a:prstGeom>
          <a:ln>
            <a:noFill/>
          </a:ln>
          <a:effectLst>
            <a:outerShdw blurRad="292100" dist="139700" dir="2700000" algn="tl" rotWithShape="0">
              <a:srgbClr val="333333">
                <a:alpha val="65000"/>
              </a:srgbClr>
            </a:outerShdw>
          </a:effectLst>
        </p:spPr>
      </p:pic>
      <p:pic>
        <p:nvPicPr>
          <p:cNvPr id="26" name="Picture 25" descr="Mycale.png"/>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611600" y="21793200"/>
            <a:ext cx="4495800" cy="3592218"/>
          </a:xfrm>
          <a:prstGeom prst="rect">
            <a:avLst/>
          </a:prstGeom>
          <a:ln>
            <a:noFill/>
          </a:ln>
          <a:effectLst>
            <a:outerShdw blurRad="292100" dist="139700" dir="2700000" algn="tl" rotWithShape="0">
              <a:srgbClr val="333333">
                <a:alpha val="65000"/>
              </a:srgbClr>
            </a:outerShdw>
          </a:effectLst>
        </p:spPr>
      </p:pic>
      <p:pic>
        <p:nvPicPr>
          <p:cNvPr id="27" name="Picture 26" descr="Mycale 2.png"/>
          <p:cNvPicPr>
            <a:picLocks noChangeAspect="1"/>
          </p:cNvPicPr>
          <p:nvPr/>
        </p:nvPicPr>
        <p:blipFill rotWithShape="1">
          <a:blip r:embed="rId13">
            <a:extLst>
              <a:ext uri="{BEBA8EAE-BF5A-486C-A8C5-ECC9F3942E4B}">
                <a14:imgProps xmlns:a14="http://schemas.microsoft.com/office/drawing/2010/main">
                  <a14:imgLayer r:embed="rId14">
                    <a14:imgEffect>
                      <a14:backgroundRemoval t="2079" b="100000" l="0" r="99445">
                        <a14:backgroundMark x1="42329" y1="3926" x2="9427" y2="12471"/>
                        <a14:backgroundMark x1="15712" y1="17552" x2="1479" y2="39030"/>
                        <a14:backgroundMark x1="43438" y1="4157" x2="48059" y2="3695"/>
                        <a14:backgroundMark x1="51571" y1="3002" x2="45287" y2="3002"/>
                        <a14:backgroundMark x1="1479" y1="55196" x2="185" y2="58891"/>
                        <a14:backgroundMark x1="924" y1="68129" x2="924" y2="74827"/>
                        <a14:backgroundMark x1="6654" y1="93303" x2="10351" y2="98614"/>
                        <a14:backgroundMark x1="56007" y1="3002" x2="50647" y2="2540"/>
                        <a14:backgroundMark x1="60074" y1="3695" x2="54159" y2="2079"/>
                        <a14:backgroundMark x1="1479" y1="66975" x2="0" y2="61663"/>
                      </a14:backgroundRemoval>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t="2540" r="1246"/>
          <a:stretch/>
        </p:blipFill>
        <p:spPr>
          <a:xfrm>
            <a:off x="11887200" y="21793200"/>
            <a:ext cx="4419600" cy="3648146"/>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B05DC6A9-3AE0-482E-806C-1B7478530B9D}"/>
              </a:ext>
            </a:extLst>
          </p:cNvPr>
          <p:cNvSpPr txBox="1"/>
          <p:nvPr/>
        </p:nvSpPr>
        <p:spPr>
          <a:xfrm>
            <a:off x="22326600" y="31165800"/>
            <a:ext cx="9982200" cy="110799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smtClean="0">
                <a:latin typeface="+mj-lt"/>
                <a:cs typeface="Charter Roman"/>
              </a:rPr>
              <a:t>Table </a:t>
            </a:r>
            <a:r>
              <a:rPr lang="en-US" sz="2200" b="1" dirty="0">
                <a:latin typeface="+mj-lt"/>
                <a:cs typeface="Charter Roman"/>
              </a:rPr>
              <a:t>1</a:t>
            </a:r>
            <a:r>
              <a:rPr lang="en-US" sz="2200" dirty="0">
                <a:latin typeface="+mj-lt"/>
                <a:cs typeface="Charter Roman"/>
              </a:rPr>
              <a:t>:  Change in </a:t>
            </a:r>
            <a:r>
              <a:rPr lang="en-US" sz="2200" dirty="0" err="1">
                <a:latin typeface="+mj-lt"/>
                <a:cs typeface="Charter Roman"/>
              </a:rPr>
              <a:t>Seastar</a:t>
            </a:r>
            <a:r>
              <a:rPr lang="en-US" sz="2200" dirty="0">
                <a:latin typeface="+mj-lt"/>
                <a:cs typeface="Charter Roman"/>
              </a:rPr>
              <a:t> </a:t>
            </a:r>
            <a:r>
              <a:rPr lang="en-US" sz="2200" dirty="0" smtClean="0">
                <a:latin typeface="+mj-lt"/>
                <a:cs typeface="Charter Roman"/>
              </a:rPr>
              <a:t>abundance from 2014</a:t>
            </a:r>
            <a:r>
              <a:rPr lang="en-US" sz="2200" dirty="0">
                <a:latin typeface="+mj-lt"/>
                <a:cs typeface="Charter Roman"/>
              </a:rPr>
              <a:t>-2018. </a:t>
            </a:r>
            <a:r>
              <a:rPr lang="en-US" sz="2200" dirty="0" smtClean="0">
                <a:latin typeface="+mj-lt"/>
                <a:cs typeface="Charter Roman"/>
              </a:rPr>
              <a:t>The 2014 </a:t>
            </a:r>
            <a:r>
              <a:rPr lang="en-US" sz="2200" dirty="0">
                <a:latin typeface="+mj-lt"/>
                <a:cs typeface="Charter Roman"/>
              </a:rPr>
              <a:t>data are from </a:t>
            </a:r>
            <a:r>
              <a:rPr lang="en-US" sz="2200" dirty="0" err="1">
                <a:latin typeface="+mj-lt"/>
                <a:cs typeface="Charter Roman"/>
              </a:rPr>
              <a:t>Dann</a:t>
            </a:r>
            <a:r>
              <a:rPr lang="en-US" sz="2200" dirty="0">
                <a:latin typeface="+mj-lt"/>
                <a:cs typeface="Charter Roman"/>
              </a:rPr>
              <a:t> and Ito (2014)</a:t>
            </a:r>
            <a:r>
              <a:rPr lang="en-US" sz="2200" dirty="0" smtClean="0">
                <a:latin typeface="+mj-lt"/>
                <a:cs typeface="Charter Roman"/>
              </a:rPr>
              <a:t>.  At </a:t>
            </a:r>
            <a:r>
              <a:rPr lang="en-US" sz="2200" dirty="0">
                <a:latin typeface="+mj-lt"/>
                <a:cs typeface="Charter Roman"/>
              </a:rPr>
              <a:t>the time of the 2014 survey </a:t>
            </a:r>
            <a:r>
              <a:rPr lang="en-US" sz="2200" i="1" dirty="0" err="1">
                <a:latin typeface="+mj-lt"/>
                <a:cs typeface="Charter Roman"/>
              </a:rPr>
              <a:t>Pycnopodia</a:t>
            </a:r>
            <a:r>
              <a:rPr lang="en-US" sz="2200" i="1" dirty="0">
                <a:latin typeface="+mj-lt"/>
                <a:cs typeface="Charter Roman"/>
              </a:rPr>
              <a:t> </a:t>
            </a:r>
            <a:r>
              <a:rPr lang="en-US" sz="2200" i="1" dirty="0" err="1">
                <a:latin typeface="+mj-lt"/>
                <a:cs typeface="Charter Roman"/>
              </a:rPr>
              <a:t>helianthoides</a:t>
            </a:r>
            <a:r>
              <a:rPr lang="en-US" sz="2200" dirty="0">
                <a:latin typeface="+mj-lt"/>
                <a:cs typeface="Charter Roman"/>
              </a:rPr>
              <a:t> had already suffered nearly 100% mortality from wasting disease.</a:t>
            </a:r>
          </a:p>
        </p:txBody>
      </p:sp>
      <p:graphicFrame>
        <p:nvGraphicFramePr>
          <p:cNvPr id="31" name="Chart 30"/>
          <p:cNvGraphicFramePr>
            <a:graphicFrameLocks/>
          </p:cNvGraphicFramePr>
          <p:nvPr>
            <p:extLst>
              <p:ext uri="{D42A27DB-BD31-4B8C-83A1-F6EECF244321}">
                <p14:modId xmlns:p14="http://schemas.microsoft.com/office/powerpoint/2010/main" val="1780201820"/>
              </p:ext>
            </p:extLst>
          </p:nvPr>
        </p:nvGraphicFramePr>
        <p:xfrm>
          <a:off x="22326600" y="21107400"/>
          <a:ext cx="10058400" cy="5486400"/>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34" name="Chart 33"/>
          <p:cNvGraphicFramePr>
            <a:graphicFrameLocks/>
          </p:cNvGraphicFramePr>
          <p:nvPr>
            <p:extLst>
              <p:ext uri="{D42A27DB-BD31-4B8C-83A1-F6EECF244321}">
                <p14:modId xmlns:p14="http://schemas.microsoft.com/office/powerpoint/2010/main" val="1206393888"/>
              </p:ext>
            </p:extLst>
          </p:nvPr>
        </p:nvGraphicFramePr>
        <p:xfrm>
          <a:off x="22402800" y="17221200"/>
          <a:ext cx="9906000" cy="2819400"/>
        </p:xfrm>
        <a:graphic>
          <a:graphicData uri="http://schemas.openxmlformats.org/drawingml/2006/chart">
            <c:chart xmlns:c="http://schemas.openxmlformats.org/drawingml/2006/chart" xmlns:r="http://schemas.openxmlformats.org/officeDocument/2006/relationships" r:id="rId16"/>
          </a:graphicData>
        </a:graphic>
      </p:graphicFrame>
      <p:sp>
        <p:nvSpPr>
          <p:cNvPr id="35" name="Rectangle 34">
            <a:extLst>
              <a:ext uri="{FF2B5EF4-FFF2-40B4-BE49-F238E27FC236}">
                <a16:creationId xmlns:a16="http://schemas.microsoft.com/office/drawing/2014/main" id="{65D5CB20-8752-4D75-A601-0EEB3443D27F}"/>
              </a:ext>
            </a:extLst>
          </p:cNvPr>
          <p:cNvSpPr/>
          <p:nvPr/>
        </p:nvSpPr>
        <p:spPr>
          <a:xfrm>
            <a:off x="33147000" y="28041600"/>
            <a:ext cx="100584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600">
              <a:latin typeface="+mj-lt"/>
            </a:endParaRPr>
          </a:p>
        </p:txBody>
      </p:sp>
      <p:sp>
        <p:nvSpPr>
          <p:cNvPr id="36" name="TextBox 19">
            <a:extLst>
              <a:ext uri="{FF2B5EF4-FFF2-40B4-BE49-F238E27FC236}">
                <a16:creationId xmlns:a16="http://schemas.microsoft.com/office/drawing/2014/main" id="{B4F3D693-DA0F-454D-94C0-CEAA07C14AE3}"/>
              </a:ext>
            </a:extLst>
          </p:cNvPr>
          <p:cNvSpPr txBox="1">
            <a:spLocks noChangeArrowheads="1"/>
          </p:cNvSpPr>
          <p:nvPr/>
        </p:nvSpPr>
        <p:spPr bwMode="auto">
          <a:xfrm>
            <a:off x="33147000" y="28041601"/>
            <a:ext cx="100584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8" tIns="45709" rIns="91418" bIns="45709">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pPr>
            <a:r>
              <a:rPr lang="en-US" sz="1650" dirty="0" smtClean="0">
                <a:effectLst/>
                <a:latin typeface="+mj-lt"/>
                <a:cs typeface="Charter Roman"/>
              </a:rPr>
              <a:t>Bloom</a:t>
            </a:r>
            <a:r>
              <a:rPr lang="en-US" sz="1650" dirty="0">
                <a:effectLst/>
                <a:latin typeface="+mj-lt"/>
                <a:cs typeface="Charter Roman"/>
              </a:rPr>
              <a:t>, S. A. (1975). The motile escape response of a sessile prey: A sponge-scallop mutualism. Journal of Experimental Marine Biology and Ecology,17(3), 311-321. doi:10.1016/0022-0981(75)90006-4  </a:t>
            </a:r>
            <a:endParaRPr lang="en-US" sz="1650" dirty="0" smtClean="0">
              <a:effectLst/>
              <a:latin typeface="+mj-lt"/>
              <a:cs typeface="Charter Roman"/>
            </a:endParaRPr>
          </a:p>
          <a:p>
            <a:pPr algn="just">
              <a:lnSpc>
                <a:spcPct val="110000"/>
              </a:lnSpc>
            </a:pPr>
            <a:endParaRPr lang="en-US" sz="1650" dirty="0">
              <a:effectLst/>
              <a:latin typeface="+mj-lt"/>
              <a:cs typeface="Charter Roman"/>
            </a:endParaRPr>
          </a:p>
          <a:p>
            <a:pPr algn="just">
              <a:lnSpc>
                <a:spcPct val="110000"/>
              </a:lnSpc>
            </a:pPr>
            <a:r>
              <a:rPr lang="en-US" sz="1650" dirty="0">
                <a:effectLst/>
                <a:latin typeface="+mj-lt"/>
                <a:cs typeface="Charter Roman"/>
              </a:rPr>
              <a:t>Donovan, D., Bingham, B., </a:t>
            </a:r>
            <a:r>
              <a:rPr lang="en-US" sz="1650" dirty="0" err="1">
                <a:effectLst/>
                <a:latin typeface="+mj-lt"/>
                <a:cs typeface="Charter Roman"/>
              </a:rPr>
              <a:t>Farren</a:t>
            </a:r>
            <a:r>
              <a:rPr lang="en-US" sz="1650" dirty="0">
                <a:effectLst/>
                <a:latin typeface="+mj-lt"/>
                <a:cs typeface="Charter Roman"/>
              </a:rPr>
              <a:t>, H., Gallardo, R., &amp; Vigilant, V. (2002). Effects of sponge encrustation on the swimming </a:t>
            </a:r>
            <a:r>
              <a:rPr lang="en-US" sz="1650" dirty="0" err="1">
                <a:effectLst/>
                <a:latin typeface="+mj-lt"/>
                <a:cs typeface="Charter Roman"/>
              </a:rPr>
              <a:t>behaviour</a:t>
            </a:r>
            <a:r>
              <a:rPr lang="en-US" sz="1650" dirty="0">
                <a:effectLst/>
                <a:latin typeface="+mj-lt"/>
                <a:cs typeface="Charter Roman"/>
              </a:rPr>
              <a:t>, energetics and </a:t>
            </a:r>
            <a:r>
              <a:rPr lang="en-US" sz="1650" dirty="0" err="1">
                <a:effectLst/>
                <a:latin typeface="+mj-lt"/>
                <a:cs typeface="Charter Roman"/>
              </a:rPr>
              <a:t>morphometry</a:t>
            </a:r>
            <a:r>
              <a:rPr lang="en-US" sz="1650" dirty="0">
                <a:effectLst/>
                <a:latin typeface="+mj-lt"/>
                <a:cs typeface="Charter Roman"/>
              </a:rPr>
              <a:t> of the scallop </a:t>
            </a:r>
            <a:r>
              <a:rPr lang="en-US" sz="1650" i="1" dirty="0" err="1">
                <a:effectLst/>
                <a:latin typeface="+mj-lt"/>
                <a:cs typeface="Charter Roman"/>
              </a:rPr>
              <a:t>Chlamys</a:t>
            </a:r>
            <a:r>
              <a:rPr lang="en-US" sz="1650" i="1" dirty="0">
                <a:effectLst/>
                <a:latin typeface="+mj-lt"/>
                <a:cs typeface="Charter Roman"/>
              </a:rPr>
              <a:t> </a:t>
            </a:r>
            <a:r>
              <a:rPr lang="en-US" sz="1650" i="1" dirty="0" err="1">
                <a:effectLst/>
                <a:latin typeface="+mj-lt"/>
                <a:cs typeface="Charter Roman"/>
              </a:rPr>
              <a:t>hastata</a:t>
            </a:r>
            <a:r>
              <a:rPr lang="en-US" sz="1650" dirty="0">
                <a:effectLst/>
                <a:latin typeface="+mj-lt"/>
                <a:cs typeface="Charter Roman"/>
              </a:rPr>
              <a:t>. Journal of the Marine Biological Association of the C.R. Pitcher, A.J. Butler, Predation by asteroids, escape response, and </a:t>
            </a:r>
            <a:r>
              <a:rPr lang="en-US" sz="1650" dirty="0" err="1" smtClean="0">
                <a:effectLst/>
                <a:latin typeface="+mj-lt"/>
                <a:cs typeface="Charter Roman"/>
              </a:rPr>
              <a:t>morphometrics</a:t>
            </a:r>
            <a:r>
              <a:rPr lang="en-US" sz="1650" dirty="0" smtClean="0">
                <a:effectLst/>
                <a:latin typeface="+mj-lt"/>
                <a:cs typeface="Charter Roman"/>
              </a:rPr>
              <a:t> </a:t>
            </a:r>
            <a:r>
              <a:rPr lang="en-US" sz="1650" dirty="0">
                <a:effectLst/>
                <a:latin typeface="+mj-lt"/>
                <a:cs typeface="Charter Roman"/>
              </a:rPr>
              <a:t>of scallops with epizoic sponges. </a:t>
            </a:r>
            <a:endParaRPr lang="en-US" sz="1650" dirty="0" smtClean="0">
              <a:effectLst/>
              <a:latin typeface="+mj-lt"/>
              <a:cs typeface="Charter Roman"/>
            </a:endParaRPr>
          </a:p>
          <a:p>
            <a:pPr algn="just">
              <a:lnSpc>
                <a:spcPct val="110000"/>
              </a:lnSpc>
            </a:pPr>
            <a:endParaRPr lang="en-US" sz="1650" dirty="0">
              <a:effectLst/>
              <a:latin typeface="+mj-lt"/>
              <a:cs typeface="Charter Roman"/>
            </a:endParaRPr>
          </a:p>
          <a:p>
            <a:pPr algn="just">
              <a:lnSpc>
                <a:spcPct val="110000"/>
              </a:lnSpc>
            </a:pPr>
            <a:r>
              <a:rPr lang="en-US" sz="1650" dirty="0" err="1">
                <a:effectLst/>
                <a:latin typeface="+mj-lt"/>
                <a:cs typeface="Charter Roman"/>
              </a:rPr>
              <a:t>Onthank</a:t>
            </a:r>
            <a:r>
              <a:rPr lang="en-US" sz="1650" dirty="0">
                <a:effectLst/>
                <a:latin typeface="+mj-lt"/>
                <a:cs typeface="Charter Roman"/>
              </a:rPr>
              <a:t>, K. L., Payne, B. G., </a:t>
            </a:r>
            <a:r>
              <a:rPr lang="en-US" sz="1650" dirty="0" err="1">
                <a:effectLst/>
                <a:latin typeface="+mj-lt"/>
                <a:cs typeface="Charter Roman"/>
              </a:rPr>
              <a:t>Groeneweg</a:t>
            </a:r>
            <a:r>
              <a:rPr lang="en-US" sz="1650" dirty="0">
                <a:effectLst/>
                <a:latin typeface="+mj-lt"/>
                <a:cs typeface="Charter Roman"/>
              </a:rPr>
              <a:t>, A. R., Ewing, T. J., Marsh, N., Cowles, D. L., &amp; Lee, R. W. (</a:t>
            </a:r>
            <a:r>
              <a:rPr lang="en-US" sz="1650" dirty="0" err="1">
                <a:effectLst/>
                <a:latin typeface="+mj-lt"/>
                <a:cs typeface="Charter Roman"/>
              </a:rPr>
              <a:t>n.d.</a:t>
            </a:r>
            <a:r>
              <a:rPr lang="en-US" sz="1650" dirty="0">
                <a:effectLst/>
                <a:latin typeface="+mj-lt"/>
                <a:cs typeface="Charter Roman"/>
              </a:rPr>
              <a:t>).A sponge-scallop mutualism may be maintained by octopus predation. </a:t>
            </a:r>
            <a:r>
              <a:rPr lang="en-US" sz="1650" dirty="0" smtClean="0">
                <a:effectLst/>
                <a:latin typeface="+mj-lt"/>
                <a:cs typeface="Charter Roman"/>
              </a:rPr>
              <a:t>Clean </a:t>
            </a:r>
            <a:r>
              <a:rPr lang="en-US" sz="1650" dirty="0">
                <a:effectLst/>
                <a:latin typeface="+mj-lt"/>
                <a:cs typeface="Charter Roman"/>
              </a:rPr>
              <a:t>Manuscript,1-29. Retrieved August 12, 2018. </a:t>
            </a:r>
            <a:endParaRPr lang="en-US" sz="1650" dirty="0" smtClean="0">
              <a:effectLst/>
              <a:latin typeface="+mj-lt"/>
              <a:cs typeface="Charter Roman"/>
            </a:endParaRPr>
          </a:p>
          <a:p>
            <a:pPr algn="just">
              <a:lnSpc>
                <a:spcPct val="110000"/>
              </a:lnSpc>
            </a:pPr>
            <a:endParaRPr lang="en-US" sz="1650" dirty="0">
              <a:effectLst/>
              <a:latin typeface="+mj-lt"/>
              <a:cs typeface="Charter Roman"/>
            </a:endParaRPr>
          </a:p>
          <a:p>
            <a:pPr algn="just">
              <a:lnSpc>
                <a:spcPct val="110000"/>
              </a:lnSpc>
            </a:pPr>
            <a:r>
              <a:rPr lang="en-US" sz="1650" dirty="0" err="1">
                <a:effectLst/>
                <a:latin typeface="+mj-lt"/>
                <a:cs typeface="Charter Roman"/>
              </a:rPr>
              <a:t>Dann</a:t>
            </a:r>
            <a:r>
              <a:rPr lang="en-US" sz="1650" dirty="0">
                <a:effectLst/>
                <a:latin typeface="+mj-lt"/>
                <a:cs typeface="Charter Roman"/>
              </a:rPr>
              <a:t>, L. and H. Ito, 2014. Comparing </a:t>
            </a:r>
            <a:r>
              <a:rPr lang="en-US" sz="1650" dirty="0" err="1" smtClean="0">
                <a:effectLst/>
                <a:latin typeface="+mj-lt"/>
                <a:cs typeface="Charter Roman"/>
              </a:rPr>
              <a:t>seastar</a:t>
            </a:r>
            <a:r>
              <a:rPr lang="en-US" sz="1650" dirty="0">
                <a:effectLst/>
                <a:latin typeface="+mj-lt"/>
                <a:cs typeface="Charter Roman"/>
              </a:rPr>
              <a:t>, prey, and wasted individual counts on the protected side and </a:t>
            </a:r>
            <a:r>
              <a:rPr lang="en-US" sz="1650" dirty="0" smtClean="0">
                <a:effectLst/>
                <a:latin typeface="+mj-lt"/>
                <a:cs typeface="Charter Roman"/>
              </a:rPr>
              <a:t>exposed side </a:t>
            </a:r>
            <a:r>
              <a:rPr lang="en-US" sz="1650" dirty="0">
                <a:effectLst/>
                <a:latin typeface="+mj-lt"/>
                <a:cs typeface="Charter Roman"/>
              </a:rPr>
              <a:t>of Coffin rocks, </a:t>
            </a:r>
            <a:r>
              <a:rPr lang="en-US" sz="1650" dirty="0" err="1">
                <a:effectLst/>
                <a:latin typeface="+mj-lt"/>
                <a:cs typeface="Charter Roman"/>
              </a:rPr>
              <a:t>Fidalgo</a:t>
            </a:r>
            <a:r>
              <a:rPr lang="en-US" sz="1650" dirty="0">
                <a:effectLst/>
                <a:latin typeface="+mj-lt"/>
                <a:cs typeface="Charter Roman"/>
              </a:rPr>
              <a:t> Island, WA. Unpublished report for Rosario Beach Marine Laboratory Marine </a:t>
            </a:r>
            <a:r>
              <a:rPr lang="en-US" sz="1650" dirty="0" smtClean="0">
                <a:effectLst/>
                <a:latin typeface="+mj-lt"/>
                <a:cs typeface="Charter Roman"/>
              </a:rPr>
              <a:t>Invertebrates </a:t>
            </a:r>
            <a:r>
              <a:rPr lang="en-US" sz="1650" dirty="0">
                <a:effectLst/>
                <a:latin typeface="+mj-lt"/>
                <a:cs typeface="Charter Roman"/>
              </a:rPr>
              <a:t>class.</a:t>
            </a:r>
          </a:p>
        </p:txBody>
      </p:sp>
      <p:sp>
        <p:nvSpPr>
          <p:cNvPr id="37" name="Rectangle 10">
            <a:extLst>
              <a:ext uri="{FF2B5EF4-FFF2-40B4-BE49-F238E27FC236}">
                <a16:creationId xmlns:a16="http://schemas.microsoft.com/office/drawing/2014/main" id="{5EDC1F28-88BB-4DAD-9112-B4904B4A7E46}"/>
              </a:ext>
            </a:extLst>
          </p:cNvPr>
          <p:cNvSpPr>
            <a:spLocks noChangeArrowheads="1"/>
          </p:cNvSpPr>
          <p:nvPr/>
        </p:nvSpPr>
        <p:spPr bwMode="auto">
          <a:xfrm>
            <a:off x="33147000" y="27203400"/>
            <a:ext cx="10058400" cy="873301"/>
          </a:xfrm>
          <a:prstGeom prst="snipRoundRect">
            <a:avLst>
              <a:gd name="adj1" fmla="val 0"/>
              <a:gd name="adj2" fmla="val 46622"/>
            </a:avLst>
          </a:prstGeom>
          <a:solidFill>
            <a:schemeClr val="bg1">
              <a:lumMod val="50000"/>
            </a:schemeClr>
          </a:solidFill>
          <a:ln w="12700">
            <a:noFill/>
            <a:miter lim="800000"/>
          </a:ln>
        </p:spPr>
        <p:txBody>
          <a:bodyPr wrap="none" lIns="274320" tIns="73152" rIns="274320" bIns="68563" anchor="ctr" anchorCtr="0"/>
          <a:lstStyle>
            <a:defPPr>
              <a:defRPr kern="1200" smtId="4294967295"/>
            </a:defPPr>
          </a:lstStyle>
          <a:p>
            <a:pPr defTabSz="4702588">
              <a:defRPr/>
            </a:pPr>
            <a:r>
              <a:rPr lang="en-US" sz="3600" b="1" dirty="0" smtClean="0">
                <a:solidFill>
                  <a:schemeClr val="bg1"/>
                </a:solidFill>
                <a:effectLst/>
                <a:latin typeface="+mj-lt"/>
              </a:rPr>
              <a:t>Works cited</a:t>
            </a:r>
            <a:endParaRPr lang="en-US" sz="3600" b="1" dirty="0">
              <a:solidFill>
                <a:schemeClr val="bg1"/>
              </a:solidFill>
              <a:effectLst/>
              <a:latin typeface="+mj-lt"/>
            </a:endParaRPr>
          </a:p>
        </p:txBody>
      </p:sp>
      <p:sp>
        <p:nvSpPr>
          <p:cNvPr id="5" name="TextBox 4"/>
          <p:cNvSpPr txBox="1"/>
          <p:nvPr/>
        </p:nvSpPr>
        <p:spPr>
          <a:xfrm>
            <a:off x="22326600" y="16459200"/>
            <a:ext cx="9982200" cy="769441"/>
          </a:xfrm>
          <a:prstGeom prst="rect">
            <a:avLst/>
          </a:prstGeom>
          <a:noFill/>
        </p:spPr>
        <p:txBody>
          <a:bodyPr wrap="square" rtlCol="0">
            <a:spAutoFit/>
          </a:bodyPr>
          <a:lstStyle/>
          <a:p>
            <a:r>
              <a:rPr lang="en-US" sz="2200" b="1" dirty="0" smtClean="0">
                <a:latin typeface="+mj-lt"/>
                <a:cs typeface="Charter Roman"/>
              </a:rPr>
              <a:t>Figure </a:t>
            </a:r>
            <a:r>
              <a:rPr lang="en-US" sz="2200" b="1" dirty="0">
                <a:latin typeface="+mj-lt"/>
                <a:cs typeface="Charter Roman"/>
              </a:rPr>
              <a:t>4</a:t>
            </a:r>
            <a:r>
              <a:rPr lang="en-US" sz="2200" b="1" dirty="0" smtClean="0">
                <a:latin typeface="+mj-lt"/>
                <a:cs typeface="Charter Roman"/>
              </a:rPr>
              <a:t>, </a:t>
            </a:r>
            <a:r>
              <a:rPr lang="en-US" sz="2200" i="1" dirty="0" smtClean="0">
                <a:latin typeface="+mj-lt"/>
                <a:cs typeface="Charter Roman"/>
              </a:rPr>
              <a:t>C. </a:t>
            </a:r>
            <a:r>
              <a:rPr lang="en-US" sz="2200" i="1" dirty="0" err="1" smtClean="0">
                <a:latin typeface="+mj-lt"/>
                <a:cs typeface="Charter Roman"/>
              </a:rPr>
              <a:t>hastata</a:t>
            </a:r>
            <a:r>
              <a:rPr lang="en-US" sz="2200" i="1" dirty="0" smtClean="0">
                <a:latin typeface="+mj-lt"/>
                <a:cs typeface="Charter Roman"/>
              </a:rPr>
              <a:t> </a:t>
            </a:r>
            <a:r>
              <a:rPr lang="en-US" sz="2200" dirty="0" smtClean="0">
                <a:latin typeface="+mj-lt"/>
                <a:cs typeface="Charter Roman"/>
              </a:rPr>
              <a:t>sponge-</a:t>
            </a:r>
            <a:r>
              <a:rPr lang="en-US" sz="2200" dirty="0" err="1" smtClean="0">
                <a:latin typeface="+mj-lt"/>
                <a:cs typeface="Charter Roman"/>
              </a:rPr>
              <a:t>encrustment</a:t>
            </a:r>
            <a:r>
              <a:rPr lang="en-US" sz="2200" dirty="0" smtClean="0">
                <a:latin typeface="+mj-lt"/>
                <a:cs typeface="Charter Roman"/>
              </a:rPr>
              <a:t> percentages as determined from marine transect data conducted at Northwest Island.</a:t>
            </a:r>
            <a:endParaRPr lang="en-US" sz="2200" dirty="0">
              <a:latin typeface="+mj-lt"/>
              <a:cs typeface="Charter Roman"/>
            </a:endParaRPr>
          </a:p>
        </p:txBody>
      </p:sp>
      <p:sp>
        <p:nvSpPr>
          <p:cNvPr id="39" name="TextBox 38"/>
          <p:cNvSpPr txBox="1"/>
          <p:nvPr/>
        </p:nvSpPr>
        <p:spPr>
          <a:xfrm>
            <a:off x="22326600" y="20345400"/>
            <a:ext cx="10058400" cy="769441"/>
          </a:xfrm>
          <a:prstGeom prst="rect">
            <a:avLst/>
          </a:prstGeom>
          <a:noFill/>
        </p:spPr>
        <p:txBody>
          <a:bodyPr wrap="square" rtlCol="0">
            <a:spAutoFit/>
          </a:bodyPr>
          <a:lstStyle/>
          <a:p>
            <a:r>
              <a:rPr lang="en-US" sz="2200" b="1" dirty="0" smtClean="0">
                <a:latin typeface="+mj-lt"/>
                <a:cs typeface="Charter Roman"/>
              </a:rPr>
              <a:t>Figure </a:t>
            </a:r>
            <a:r>
              <a:rPr lang="en-US" sz="2200" b="1" dirty="0">
                <a:latin typeface="+mj-lt"/>
                <a:cs typeface="Charter Roman"/>
              </a:rPr>
              <a:t>5</a:t>
            </a:r>
            <a:r>
              <a:rPr lang="en-US" sz="2200" b="1" dirty="0" smtClean="0">
                <a:latin typeface="+mj-lt"/>
                <a:cs typeface="Charter Roman"/>
              </a:rPr>
              <a:t>, </a:t>
            </a:r>
            <a:r>
              <a:rPr lang="en-US" sz="2200" i="1" dirty="0" smtClean="0">
                <a:latin typeface="+mj-lt"/>
                <a:cs typeface="Charter Roman"/>
              </a:rPr>
              <a:t>E. </a:t>
            </a:r>
            <a:r>
              <a:rPr lang="en-US" sz="2200" i="1" dirty="0" err="1" smtClean="0">
                <a:latin typeface="+mj-lt"/>
                <a:cs typeface="Charter Roman"/>
              </a:rPr>
              <a:t>dofleini</a:t>
            </a:r>
            <a:r>
              <a:rPr lang="en-US" sz="2200" i="1" dirty="0" smtClean="0">
                <a:latin typeface="+mj-lt"/>
                <a:cs typeface="Charter Roman"/>
              </a:rPr>
              <a:t> </a:t>
            </a:r>
            <a:r>
              <a:rPr lang="en-US" sz="2200" dirty="0" smtClean="0">
                <a:latin typeface="+mj-lt"/>
                <a:cs typeface="Charter Roman"/>
              </a:rPr>
              <a:t>feeding preference on sponged and non-sponged scallop categories during trial periods.</a:t>
            </a:r>
            <a:endParaRPr lang="en-US" sz="2200" dirty="0">
              <a:latin typeface="+mj-lt"/>
              <a:cs typeface="Charter Roman"/>
            </a:endParaRPr>
          </a:p>
        </p:txBody>
      </p:sp>
      <p:sp>
        <p:nvSpPr>
          <p:cNvPr id="6" name="Rectangle 5"/>
          <p:cNvSpPr/>
          <p:nvPr/>
        </p:nvSpPr>
        <p:spPr>
          <a:xfrm>
            <a:off x="14325600" y="26746200"/>
            <a:ext cx="6859595" cy="461665"/>
          </a:xfrm>
          <a:prstGeom prst="rect">
            <a:avLst/>
          </a:prstGeom>
        </p:spPr>
        <p:txBody>
          <a:bodyPr wrap="none">
            <a:spAutoFit/>
          </a:bodyPr>
          <a:lstStyle/>
          <a:p>
            <a:r>
              <a:rPr lang="en-US" sz="2000" b="1" dirty="0">
                <a:latin typeface="+mj-lt"/>
                <a:cs typeface="Charter Roman"/>
              </a:rPr>
              <a:t>Figure 3, </a:t>
            </a:r>
            <a:r>
              <a:rPr lang="en-US" sz="2000" dirty="0">
                <a:latin typeface="+mj-lt"/>
                <a:cs typeface="Charter Roman"/>
              </a:rPr>
              <a:t>L</a:t>
            </a:r>
            <a:r>
              <a:rPr lang="en-US" sz="2000" dirty="0" smtClean="0">
                <a:latin typeface="+mj-lt"/>
                <a:cs typeface="Charter Roman"/>
              </a:rPr>
              <a:t>ive</a:t>
            </a:r>
            <a:r>
              <a:rPr lang="en-US" sz="2000" b="1" dirty="0" smtClean="0">
                <a:latin typeface="+mj-lt"/>
                <a:cs typeface="Charter Roman"/>
              </a:rPr>
              <a:t> </a:t>
            </a:r>
            <a:r>
              <a:rPr lang="en-US" sz="2000" dirty="0" smtClean="0">
                <a:latin typeface="+mj-lt"/>
                <a:cs typeface="Charter Roman"/>
              </a:rPr>
              <a:t>specimen of </a:t>
            </a:r>
            <a:r>
              <a:rPr lang="en-US" sz="2000" i="1" dirty="0" smtClean="0">
                <a:latin typeface="+mj-lt"/>
                <a:cs typeface="Charter Roman"/>
              </a:rPr>
              <a:t>E</a:t>
            </a:r>
            <a:r>
              <a:rPr lang="en-US" sz="2000" i="1" dirty="0">
                <a:latin typeface="+mj-lt"/>
                <a:cs typeface="Charter Roman"/>
              </a:rPr>
              <a:t>. </a:t>
            </a:r>
            <a:r>
              <a:rPr lang="en-US" sz="2000" i="1" dirty="0" err="1" smtClean="0">
                <a:latin typeface="+mj-lt"/>
                <a:cs typeface="Charter Roman"/>
              </a:rPr>
              <a:t>dofleini</a:t>
            </a:r>
            <a:r>
              <a:rPr lang="en-US" sz="2000" i="1" dirty="0" smtClean="0">
                <a:latin typeface="+mj-lt"/>
                <a:cs typeface="Charter Roman"/>
              </a:rPr>
              <a:t> </a:t>
            </a:r>
            <a:r>
              <a:rPr lang="en-US" sz="2000" dirty="0" smtClean="0">
                <a:latin typeface="+mj-lt"/>
                <a:cs typeface="Charter Roman"/>
              </a:rPr>
              <a:t>used for experimentation</a:t>
            </a:r>
            <a:r>
              <a:rPr lang="en-US" dirty="0" smtClean="0">
                <a:latin typeface="+mj-lt"/>
                <a:cs typeface="Charter Roman"/>
              </a:rPr>
              <a:t>.</a:t>
            </a:r>
            <a:endParaRPr lang="en-US" dirty="0">
              <a:latin typeface="+mj-lt"/>
              <a:cs typeface="Charter Roman"/>
            </a:endParaRPr>
          </a:p>
        </p:txBody>
      </p:sp>
      <p:sp>
        <p:nvSpPr>
          <p:cNvPr id="40" name="Rectangle 39"/>
          <p:cNvSpPr/>
          <p:nvPr/>
        </p:nvSpPr>
        <p:spPr>
          <a:xfrm>
            <a:off x="11506200" y="21183600"/>
            <a:ext cx="10134600" cy="707886"/>
          </a:xfrm>
          <a:prstGeom prst="rect">
            <a:avLst/>
          </a:prstGeom>
        </p:spPr>
        <p:txBody>
          <a:bodyPr wrap="square">
            <a:spAutoFit/>
          </a:bodyPr>
          <a:lstStyle/>
          <a:p>
            <a:r>
              <a:rPr lang="en-US" sz="2000" b="1" dirty="0">
                <a:latin typeface="+mj-lt"/>
                <a:cs typeface="Charter Roman"/>
              </a:rPr>
              <a:t>Figure 2</a:t>
            </a:r>
            <a:r>
              <a:rPr lang="en-US" sz="2000" b="1" dirty="0" smtClean="0">
                <a:latin typeface="+mj-lt"/>
                <a:cs typeface="Charter Roman"/>
              </a:rPr>
              <a:t>, </a:t>
            </a:r>
            <a:r>
              <a:rPr lang="en-US" sz="2000" dirty="0" smtClean="0">
                <a:latin typeface="+mj-lt"/>
                <a:cs typeface="Charter Roman"/>
              </a:rPr>
              <a:t>Spicules of encrusting sponges were analyzed and the </a:t>
            </a:r>
            <a:r>
              <a:rPr lang="en-US" sz="2000" i="1" dirty="0" err="1" smtClean="0">
                <a:effectLst/>
                <a:latin typeface="+mj-lt"/>
                <a:cs typeface="Charter Roman"/>
              </a:rPr>
              <a:t>Myxilla</a:t>
            </a:r>
            <a:r>
              <a:rPr lang="en-US" sz="2000" i="1" dirty="0" smtClean="0">
                <a:effectLst/>
                <a:latin typeface="+mj-lt"/>
                <a:cs typeface="Charter Roman"/>
              </a:rPr>
              <a:t> </a:t>
            </a:r>
            <a:r>
              <a:rPr lang="en-US" sz="2000" i="1" dirty="0" err="1" smtClean="0">
                <a:effectLst/>
                <a:latin typeface="+mj-lt"/>
                <a:cs typeface="Charter Roman"/>
              </a:rPr>
              <a:t>incrustans</a:t>
            </a:r>
            <a:r>
              <a:rPr lang="en-US" sz="2000" i="1" dirty="0" smtClean="0">
                <a:effectLst/>
                <a:latin typeface="+mj-lt"/>
                <a:cs typeface="Charter Roman"/>
              </a:rPr>
              <a:t> </a:t>
            </a:r>
            <a:r>
              <a:rPr lang="en-US" sz="2000" dirty="0" smtClean="0">
                <a:effectLst/>
                <a:latin typeface="+mj-lt"/>
                <a:cs typeface="Charter Roman"/>
              </a:rPr>
              <a:t>species was determined</a:t>
            </a:r>
            <a:r>
              <a:rPr lang="en-US" sz="2000" dirty="0" smtClean="0">
                <a:latin typeface="+mj-lt"/>
                <a:cs typeface="Charter Roman"/>
              </a:rPr>
              <a:t>.</a:t>
            </a:r>
            <a:endParaRPr lang="en-US" sz="2000" dirty="0">
              <a:latin typeface="+mj-lt"/>
              <a:cs typeface="Charter Roman"/>
            </a:endParaRPr>
          </a:p>
        </p:txBody>
      </p:sp>
      <p:sp>
        <p:nvSpPr>
          <p:cNvPr id="41" name="Rectangle 40"/>
          <p:cNvSpPr/>
          <p:nvPr/>
        </p:nvSpPr>
        <p:spPr>
          <a:xfrm>
            <a:off x="838200" y="27813000"/>
            <a:ext cx="9965035" cy="461665"/>
          </a:xfrm>
          <a:prstGeom prst="rect">
            <a:avLst/>
          </a:prstGeom>
        </p:spPr>
        <p:txBody>
          <a:bodyPr wrap="square">
            <a:spAutoFit/>
          </a:bodyPr>
          <a:lstStyle/>
          <a:p>
            <a:r>
              <a:rPr lang="en-US" sz="2000" b="1" dirty="0">
                <a:latin typeface="+mj-lt"/>
                <a:cs typeface="Charter Roman"/>
              </a:rPr>
              <a:t>Figure </a:t>
            </a:r>
            <a:r>
              <a:rPr lang="en-US" sz="2000" b="1" dirty="0" smtClean="0">
                <a:latin typeface="+mj-lt"/>
                <a:cs typeface="Charter Roman"/>
              </a:rPr>
              <a:t>1,</a:t>
            </a:r>
            <a:r>
              <a:rPr lang="en-US" sz="2000" dirty="0" smtClean="0">
                <a:latin typeface="+mj-lt"/>
                <a:cs typeface="Charter Roman"/>
              </a:rPr>
              <a:t> Live specimen of </a:t>
            </a:r>
            <a:r>
              <a:rPr lang="en-US" sz="2000" i="1" dirty="0" err="1" smtClean="0">
                <a:latin typeface="+mj-lt"/>
                <a:cs typeface="Charter Roman"/>
              </a:rPr>
              <a:t>Chlamys</a:t>
            </a:r>
            <a:r>
              <a:rPr lang="en-US" sz="2000" i="1" dirty="0" smtClean="0">
                <a:latin typeface="+mj-lt"/>
                <a:cs typeface="Charter Roman"/>
              </a:rPr>
              <a:t> </a:t>
            </a:r>
            <a:r>
              <a:rPr lang="en-US" sz="2000" i="1" dirty="0" err="1" smtClean="0">
                <a:latin typeface="+mj-lt"/>
                <a:cs typeface="Charter Roman"/>
              </a:rPr>
              <a:t>hastata</a:t>
            </a:r>
            <a:r>
              <a:rPr lang="en-US" sz="2000" i="1" dirty="0" smtClean="0">
                <a:latin typeface="+mj-lt"/>
                <a:cs typeface="Charter Roman"/>
              </a:rPr>
              <a:t> </a:t>
            </a:r>
            <a:r>
              <a:rPr lang="en-US" sz="2000" dirty="0" smtClean="0">
                <a:latin typeface="+mj-lt"/>
                <a:cs typeface="Charter Roman"/>
              </a:rPr>
              <a:t>encrusted with </a:t>
            </a:r>
            <a:r>
              <a:rPr lang="en-US" sz="2000" i="1" dirty="0" err="1" smtClean="0">
                <a:latin typeface="+mj-lt"/>
                <a:cs typeface="Charter Roman"/>
              </a:rPr>
              <a:t>Myxilla</a:t>
            </a:r>
            <a:r>
              <a:rPr lang="en-US" sz="2000" i="1" dirty="0" smtClean="0">
                <a:latin typeface="+mj-lt"/>
                <a:cs typeface="Charter Roman"/>
              </a:rPr>
              <a:t> </a:t>
            </a:r>
            <a:r>
              <a:rPr lang="en-US" sz="2000" i="1" dirty="0" err="1" smtClean="0">
                <a:latin typeface="+mj-lt"/>
                <a:cs typeface="Charter Roman"/>
              </a:rPr>
              <a:t>incrustans</a:t>
            </a:r>
            <a:r>
              <a:rPr lang="en-US" dirty="0" smtClean="0">
                <a:latin typeface="+mj-lt"/>
                <a:cs typeface="Charter Roman"/>
              </a:rPr>
              <a:t>.</a:t>
            </a:r>
            <a:endParaRPr lang="en-US" dirty="0">
              <a:latin typeface="+mj-lt"/>
              <a:cs typeface="Charter Roman"/>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09.30"/>
  <p:tag name="AS_TITLE" val="Aspose.Slides for .NET 4.0"/>
  <p:tag name="AS_VERSION" val="16.9.0.0"/>
  <p:tag name="MAKESIGNSTEMPLATE" val="ponderingpeacock|09-2018"/>
</p:tagLst>
</file>

<file path=ppt/theme/theme1.xml><?xml version="1.0" encoding="utf-8"?>
<a:theme xmlns:a="http://schemas.openxmlformats.org/drawingml/2006/main" name="Default Desig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3636</TotalTime>
  <Words>702</Words>
  <Application>Microsoft Office PowerPoint</Application>
  <PresentationFormat>Custom</PresentationFormat>
  <Paragraphs>69</Paragraphs>
  <Slides>1</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8" baseType="lpstr">
      <vt:lpstr>Arial</vt:lpstr>
      <vt:lpstr>宋体</vt:lpstr>
      <vt:lpstr>ＭＳ Ｐゴシック</vt:lpstr>
      <vt:lpstr>Times New Roman</vt:lpstr>
      <vt:lpstr>Charter Roman</vt:lpstr>
      <vt:lpstr>Default Design</vt:lpstr>
      <vt:lpstr>Document</vt:lpstr>
      <vt:lpstr>PowerPoint Presentation</vt:lpstr>
    </vt:vector>
  </TitlesOfParts>
  <Company>Graphicsland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for a scientific poster</dc:title>
  <dc:subject>Free Poster Presentation Example</dc:subject>
  <dc:creator>Graphicsland/MakeSigns.com</dc:creator>
  <cp:keywords>scientific, research, template, custom, poster, presentation, symposium, printing, PowerPoint, create, design, example, sample, download</cp:keywords>
  <dc:description>This is a free template from MakeSigns.com to help you create the perfect scientific poster.</dc:description>
  <cp:lastModifiedBy>David Cowles</cp:lastModifiedBy>
  <cp:revision>153</cp:revision>
  <cp:lastPrinted>2018-11-02T01:27:53Z</cp:lastPrinted>
  <dcterms:modified xsi:type="dcterms:W3CDTF">2018-11-07T03:53:16Z</dcterms:modified>
  <cp:category>research posters template</cp:category>
</cp:coreProperties>
</file>