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7" r:id="rId5"/>
    <p:sldId id="283" r:id="rId6"/>
    <p:sldId id="284" r:id="rId7"/>
    <p:sldId id="286" r:id="rId8"/>
    <p:sldId id="289" r:id="rId9"/>
    <p:sldId id="281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5B1F8-2919-4EB1-AB5C-10A45A2B3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6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4C1-FE0F-45D1-B25C-3EAC60D0E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80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D5A18-5216-4626-8C5F-AD21342F1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25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DC93B-9D9C-4698-87B6-E1E12C93B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35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DEE61-2972-45E2-8860-E15E49C68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6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48197-E8B0-4958-B7B1-A53DD1074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81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F916D-590E-4EBC-9342-1F2848D05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20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A45E9-10FB-4D1D-87AF-D94F33059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99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B96A9-901C-467D-8AFB-71DEC134B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81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145B8-E5EF-4D04-8618-9A6C0502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63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8FC2A-C040-4181-906A-9E6226895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1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4BCE19-5E88-46A2-ACDD-AE3A342EFC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rts.wallawalla.edu/" TargetMode="External"/><Relationship Id="rId2" Type="http://schemas.openxmlformats.org/officeDocument/2006/relationships/hyperlink" Target="https://people.wallawalla.edu/~david.cowles/Class_Materials/Sea_of_Cortez/Field_Studies-Sea_of_Cortez.htm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BIOL 419 Field Studies:</a:t>
            </a:r>
            <a:br>
              <a:rPr lang="en-US" altLang="en-US" dirty="0" smtClean="0"/>
            </a:br>
            <a:r>
              <a:rPr lang="en-US" altLang="en-US" dirty="0" smtClean="0"/>
              <a:t>Sea of Cortez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March </a:t>
            </a:r>
            <a:r>
              <a:rPr lang="en-US" altLang="en-US" dirty="0" smtClean="0"/>
              <a:t>22-30, 2018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00"/>
            <a:ext cx="2438400" cy="444500"/>
          </a:xfrm>
        </p:spPr>
        <p:txBody>
          <a:bodyPr/>
          <a:lstStyle/>
          <a:p>
            <a:pPr eaLnBrk="1" hangingPunct="1"/>
            <a:r>
              <a:rPr lang="en-US" altLang="en-US" smtClean="0"/>
              <a:t>Bring: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09600"/>
            <a:ext cx="4343400" cy="4876800"/>
          </a:xfrm>
        </p:spPr>
        <p:txBody>
          <a:bodyPr/>
          <a:lstStyle/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Passport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Light camping gear:</a:t>
            </a:r>
          </a:p>
          <a:p>
            <a:pPr marL="798513" lvl="1" indent="-341313"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	light sleeping bag</a:t>
            </a:r>
          </a:p>
          <a:p>
            <a:pPr marL="798513" lvl="1" indent="-341313"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	small tent with mosquito netting (must have or share a tent)</a:t>
            </a:r>
          </a:p>
          <a:p>
            <a:pPr marL="798513" lvl="1" indent="-341313"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	Sleeping pad</a:t>
            </a:r>
          </a:p>
          <a:p>
            <a:pPr marL="798513" lvl="1" indent="-341313"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	Flashlight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Simple camera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Binoculars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Bird books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Spanish/English dictionary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Toiletries, medicines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Clothes for warm/cool weather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Walking shoes/sandals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 bwMode="auto">
          <a:xfrm>
            <a:off x="4724400" y="609600"/>
            <a:ext cx="434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Snorkeling gear: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Mask/fins/snorkel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Wetsuit (need shade/warmth)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Swim suit/towel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Wading shoes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auto">
          <a:xfrm>
            <a:off x="4800600" y="2438400"/>
            <a:ext cx="3429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Sun block</a:t>
            </a:r>
          </a:p>
          <a:p>
            <a:pPr marL="341313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Sunglasses</a:t>
            </a:r>
          </a:p>
          <a:p>
            <a:pPr marL="341313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Water bottle</a:t>
            </a:r>
          </a:p>
          <a:p>
            <a:pPr marL="341313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Wide-brimmed hat</a:t>
            </a:r>
          </a:p>
          <a:p>
            <a:pPr marL="798513" lvl="1" indent="-34131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1300"/>
            <a:ext cx="8610600" cy="444500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What to do ASAP: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09600"/>
            <a:ext cx="8077200" cy="2286000"/>
          </a:xfrm>
        </p:spPr>
        <p:txBody>
          <a:bodyPr/>
          <a:lstStyle/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Fill out the interest/contact information sheet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Talk to your parents, get their approval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Make sure you have a valid, up-to-date passport through </a:t>
            </a:r>
            <a:r>
              <a:rPr lang="en-US" sz="2000" dirty="0" smtClean="0"/>
              <a:t>2018</a:t>
            </a:r>
            <a:endParaRPr lang="en-US" sz="2000" dirty="0" smtClean="0"/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Pay $250 earmarked deposit at Student Finance(and let me know)</a:t>
            </a:r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See Nancy Cleveland in Student </a:t>
            </a:r>
            <a:r>
              <a:rPr lang="en-US" sz="2000" dirty="0" smtClean="0"/>
              <a:t>Finance</a:t>
            </a:r>
            <a:endParaRPr lang="en-US" sz="2000" dirty="0" smtClean="0"/>
          </a:p>
          <a:p>
            <a:pPr marL="341313" indent="-341313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If you decide later not to go, let me know ASAP.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200400"/>
            <a:ext cx="8610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kern="0" dirty="0" smtClean="0"/>
              <a:t>What to do as soon as you get clearance from me: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457200" y="3581400"/>
            <a:ext cx="7696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Register for class via signed ‘Change of Registration’ form</a:t>
            </a:r>
          </a:p>
          <a:p>
            <a:pPr eaLnBrk="1" hangingPunct="1"/>
            <a:r>
              <a:rPr lang="en-US" altLang="en-US" sz="2000" dirty="0"/>
              <a:t>Buy airline ticket (we should fly together if </a:t>
            </a:r>
            <a:r>
              <a:rPr lang="en-US" altLang="en-US" sz="2000" dirty="0" smtClean="0"/>
              <a:t>possible, 3 minimum)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Let me know your flight itinerary</a:t>
            </a:r>
          </a:p>
          <a:p>
            <a:pPr eaLnBrk="1" hangingPunct="1"/>
            <a:r>
              <a:rPr lang="en-US" altLang="en-US" sz="2000" dirty="0"/>
              <a:t>See Student Health Services, tell them of this trip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5041900"/>
            <a:ext cx="8610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kern="0" dirty="0" smtClean="0"/>
              <a:t>For more information consult the class web page: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609600" y="5632450"/>
            <a:ext cx="7696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200" dirty="0">
                <a:hlinkClick r:id="rId2"/>
              </a:rPr>
              <a:t>https://people.wallawalla.edu/~</a:t>
            </a:r>
            <a:r>
              <a:rPr lang="en-US" altLang="en-US" sz="1200" dirty="0" smtClean="0">
                <a:hlinkClick r:id="rId2"/>
              </a:rPr>
              <a:t>david.cowles/Class_Materials/Sea_of_Cortez/Field_Studies-Sea_of_Cortez.html</a:t>
            </a:r>
            <a:endParaRPr lang="en-US" altLang="en-US" sz="1200" dirty="0" smtClean="0"/>
          </a:p>
          <a:p>
            <a:pPr eaLnBrk="1" hangingPunct="1">
              <a:buFontTx/>
              <a:buNone/>
            </a:pPr>
            <a:r>
              <a:rPr lang="en-US" altLang="en-US" sz="1200" dirty="0" smtClean="0"/>
              <a:t>Or link to it from:</a:t>
            </a:r>
          </a:p>
          <a:p>
            <a:pPr eaLnBrk="1" hangingPunct="1">
              <a:buFontTx/>
              <a:buNone/>
            </a:pPr>
            <a:r>
              <a:rPr lang="en-US" altLang="en-US" sz="1200" dirty="0" smtClean="0">
                <a:hlinkClick r:id="rId3"/>
              </a:rPr>
              <a:t>inverts.wallawalla.edu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5" name="Picture 6" descr="Google Baja Califor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915400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352800"/>
            <a:ext cx="28956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491805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Credits Upper-division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Spring vacation + several evenings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Camp on beach, study sea/desert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542684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Grading: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Attendance + quizzes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Participate in trip (log)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Poster</a:t>
            </a:r>
            <a:endParaRPr lang="en-US" sz="1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oogle Baja Califor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0"/>
            <a:ext cx="8915400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9000" y="0"/>
            <a:ext cx="3810000" cy="693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038600" y="999392"/>
            <a:ext cx="3048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 kern="0" dirty="0" smtClean="0"/>
              <a:t>Tentative Itinerary: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auto">
          <a:xfrm>
            <a:off x="3628292" y="1535723"/>
            <a:ext cx="543950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600" kern="0" dirty="0" smtClean="0"/>
              <a:t>Thu Mar </a:t>
            </a:r>
            <a:r>
              <a:rPr lang="en-US" altLang="en-US" sz="1600" kern="0" dirty="0" smtClean="0"/>
              <a:t>22</a:t>
            </a:r>
            <a:r>
              <a:rPr lang="en-US" altLang="en-US" sz="1600" kern="0" dirty="0" smtClean="0"/>
              <a:t>	Fly to Loreto</a:t>
            </a:r>
          </a:p>
          <a:p>
            <a:pPr eaLnBrk="1" hangingPunct="1"/>
            <a:r>
              <a:rPr lang="en-US" altLang="en-US" sz="1600" kern="0" dirty="0" smtClean="0"/>
              <a:t>Fri Mar </a:t>
            </a:r>
            <a:r>
              <a:rPr lang="en-US" altLang="en-US" sz="1600" kern="0" dirty="0" smtClean="0"/>
              <a:t>23</a:t>
            </a:r>
            <a:r>
              <a:rPr lang="en-US" altLang="en-US" sz="1600" kern="0" dirty="0" smtClean="0"/>
              <a:t>	</a:t>
            </a:r>
            <a:r>
              <a:rPr lang="en-US" altLang="en-US" sz="1600" kern="0" dirty="0" smtClean="0"/>
              <a:t>Snorkeling checkout/snorkel</a:t>
            </a:r>
            <a:endParaRPr lang="en-US" altLang="en-US" sz="1600" kern="0" dirty="0" smtClean="0"/>
          </a:p>
          <a:p>
            <a:pPr eaLnBrk="1" hangingPunct="1"/>
            <a:r>
              <a:rPr lang="en-US" altLang="en-US" sz="1600" kern="0" dirty="0" smtClean="0"/>
              <a:t>Sab Mar </a:t>
            </a:r>
            <a:r>
              <a:rPr lang="en-US" altLang="en-US" sz="1600" kern="0" dirty="0" smtClean="0"/>
              <a:t>24</a:t>
            </a:r>
            <a:r>
              <a:rPr lang="en-US" altLang="en-US" sz="1600" kern="0" dirty="0" smtClean="0"/>
              <a:t>	Explore sea/desert</a:t>
            </a:r>
          </a:p>
          <a:p>
            <a:pPr eaLnBrk="1" hangingPunct="1"/>
            <a:r>
              <a:rPr lang="en-US" altLang="en-US" sz="1600" kern="0" dirty="0" smtClean="0"/>
              <a:t>Sun Mar </a:t>
            </a:r>
            <a:r>
              <a:rPr lang="en-US" altLang="en-US" sz="1600" kern="0" dirty="0" smtClean="0"/>
              <a:t>25</a:t>
            </a:r>
            <a:r>
              <a:rPr lang="en-US" altLang="en-US" sz="1600" kern="0" dirty="0" smtClean="0"/>
              <a:t>	Travel to Bahia de Los Angeles</a:t>
            </a:r>
          </a:p>
          <a:p>
            <a:pPr eaLnBrk="1" hangingPunct="1"/>
            <a:r>
              <a:rPr lang="en-US" altLang="en-US" sz="1600" kern="0" dirty="0" smtClean="0"/>
              <a:t>Mon Mar </a:t>
            </a:r>
            <a:r>
              <a:rPr lang="en-US" altLang="en-US" sz="1600" kern="0" dirty="0" smtClean="0"/>
              <a:t>26</a:t>
            </a:r>
            <a:r>
              <a:rPr lang="en-US" altLang="en-US" sz="1600" kern="0" dirty="0" smtClean="0"/>
              <a:t>	Snorkeling, wildlife</a:t>
            </a:r>
          </a:p>
          <a:p>
            <a:pPr eaLnBrk="1" hangingPunct="1"/>
            <a:r>
              <a:rPr lang="en-US" altLang="en-US" sz="1600" kern="0" dirty="0" smtClean="0"/>
              <a:t>Tue Mar </a:t>
            </a:r>
            <a:r>
              <a:rPr lang="en-US" altLang="en-US" sz="1600" kern="0" dirty="0" smtClean="0"/>
              <a:t>27</a:t>
            </a:r>
            <a:r>
              <a:rPr lang="en-US" altLang="en-US" sz="1600" kern="0" dirty="0" smtClean="0"/>
              <a:t>	Travel to </a:t>
            </a:r>
            <a:r>
              <a:rPr lang="en-US" altLang="en-US" sz="1600" kern="0" dirty="0" err="1" smtClean="0"/>
              <a:t>Scammon’s</a:t>
            </a:r>
            <a:r>
              <a:rPr lang="en-US" altLang="en-US" sz="1600" kern="0" dirty="0" smtClean="0"/>
              <a:t> Lagoon</a:t>
            </a:r>
          </a:p>
          <a:p>
            <a:pPr eaLnBrk="1" hangingPunct="1"/>
            <a:r>
              <a:rPr lang="en-US" altLang="en-US" sz="1600" kern="0" dirty="0" smtClean="0"/>
              <a:t>Wed Mar </a:t>
            </a:r>
            <a:r>
              <a:rPr lang="en-US" altLang="en-US" sz="1600" kern="0" dirty="0" smtClean="0"/>
              <a:t>28</a:t>
            </a:r>
            <a:r>
              <a:rPr lang="en-US" altLang="en-US" sz="1600" kern="0" dirty="0" smtClean="0"/>
              <a:t>	</a:t>
            </a:r>
            <a:r>
              <a:rPr lang="en-US" altLang="en-US" kern="0" dirty="0" smtClean="0"/>
              <a:t>Whales, San Ignacio, Bahia Concepcion</a:t>
            </a:r>
          </a:p>
          <a:p>
            <a:pPr eaLnBrk="1" hangingPunct="1"/>
            <a:r>
              <a:rPr lang="en-US" altLang="en-US" sz="1600" kern="0" dirty="0" smtClean="0"/>
              <a:t>Thu Mar </a:t>
            </a:r>
            <a:r>
              <a:rPr lang="en-US" altLang="en-US" sz="1600" kern="0" dirty="0" smtClean="0"/>
              <a:t>29</a:t>
            </a:r>
            <a:r>
              <a:rPr lang="en-US" altLang="en-US" sz="1600" kern="0" dirty="0" smtClean="0"/>
              <a:t>	Return to Loreto</a:t>
            </a:r>
          </a:p>
          <a:p>
            <a:pPr eaLnBrk="1" hangingPunct="1"/>
            <a:r>
              <a:rPr lang="en-US" altLang="en-US" sz="1600" kern="0" dirty="0" smtClean="0"/>
              <a:t>Fri Mar </a:t>
            </a:r>
            <a:r>
              <a:rPr lang="en-US" altLang="en-US" sz="1600" kern="0" dirty="0" smtClean="0"/>
              <a:t>30</a:t>
            </a:r>
            <a:r>
              <a:rPr lang="en-US" altLang="en-US" sz="1600" kern="0" dirty="0" smtClean="0"/>
              <a:t>	Fly home</a:t>
            </a:r>
          </a:p>
        </p:txBody>
      </p:sp>
    </p:spTree>
    <p:extLst>
      <p:ext uri="{BB962C8B-B14F-4D97-AF65-F5344CB8AC3E}">
        <p14:creationId xmlns:p14="http://schemas.microsoft.com/office/powerpoint/2010/main" val="2408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2438400" cy="4445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Costs (estimated):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0837"/>
            <a:ext cx="2971800" cy="28321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Tuition:  	</a:t>
            </a:r>
            <a:r>
              <a:rPr lang="en-US" altLang="en-US" sz="2000" dirty="0" smtClean="0"/>
              <a:t>$1476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Fees:		</a:t>
            </a:r>
            <a:r>
              <a:rPr lang="en-US" altLang="en-US" sz="2000" u="sng" dirty="0" smtClean="0"/>
              <a:t>  </a:t>
            </a:r>
            <a:r>
              <a:rPr lang="en-US" altLang="en-US" sz="2000" u="sng" dirty="0" smtClean="0"/>
              <a:t>  $91</a:t>
            </a:r>
            <a:endParaRPr lang="en-US" altLang="en-US" sz="2000" u="sng" dirty="0" smtClean="0"/>
          </a:p>
          <a:p>
            <a:pPr eaLnBrk="1" hangingPunct="1"/>
            <a:r>
              <a:rPr lang="en-US" altLang="en-US" sz="2000" dirty="0" smtClean="0"/>
              <a:t>Total:		$</a:t>
            </a:r>
            <a:r>
              <a:rPr lang="en-US" altLang="en-US" sz="2000" dirty="0" smtClean="0"/>
              <a:t>1567+</a:t>
            </a:r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(standard tuition for 2 credit hours = $</a:t>
            </a:r>
            <a:r>
              <a:rPr lang="en-US" altLang="en-US" sz="2000" dirty="0" smtClean="0"/>
              <a:t>1476)</a:t>
            </a:r>
            <a:endParaRPr lang="en-US" alt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429000" y="990600"/>
            <a:ext cx="2438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2000" b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Covered</a:t>
            </a:r>
            <a:r>
              <a:rPr lang="en-US" sz="2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3505200" y="1557337"/>
            <a:ext cx="358140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Camping fees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Car: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  Rentals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  Insurance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  Fuel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Boat charters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Entrance fees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2+ meals/day</a:t>
            </a: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Medical/</a:t>
            </a:r>
            <a:r>
              <a:rPr lang="en-US" sz="2000" kern="0" dirty="0" smtClean="0">
                <a:latin typeface="+mn-lt"/>
              </a:rPr>
              <a:t>Evacuation </a:t>
            </a:r>
            <a:r>
              <a:rPr lang="en-US" sz="2000" kern="0" dirty="0">
                <a:latin typeface="+mn-lt"/>
              </a:rPr>
              <a:t>insurance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State fees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19800" y="990600"/>
            <a:ext cx="2438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2000" b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 Covered: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6019800" y="1557337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Plane ticket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Camping supplies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(Extra meal)</a:t>
            </a:r>
            <a:endParaRPr lang="en-US" sz="20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SCUBA fees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Spending money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B</a:t>
            </a:r>
            <a:r>
              <a:rPr lang="en-US" sz="2000" kern="0" dirty="0" smtClean="0">
                <a:latin typeface="+mn-lt"/>
              </a:rPr>
              <a:t>ag </a:t>
            </a:r>
            <a:r>
              <a:rPr lang="en-US" sz="2000" kern="0" dirty="0">
                <a:latin typeface="+mn-lt"/>
              </a:rPr>
              <a:t>fee*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 bwMode="auto">
          <a:xfrm>
            <a:off x="457200" y="3983037"/>
            <a:ext cx="29718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$250 deposit required by </a:t>
            </a:r>
            <a:r>
              <a:rPr lang="en-US" sz="2000" kern="0" dirty="0" smtClean="0">
                <a:latin typeface="+mn-lt"/>
              </a:rPr>
              <a:t>Dec 13 </a:t>
            </a:r>
            <a:r>
              <a:rPr lang="en-US" sz="2000" kern="0" dirty="0" smtClean="0">
                <a:latin typeface="+mn-lt"/>
              </a:rPr>
              <a:t>(counts toward total)</a:t>
            </a:r>
            <a:endParaRPr lang="en-US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Costs must be paid in advance.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6248400"/>
            <a:ext cx="709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Alaskaair.com Studentuniverse.com  Bookingbuddy.com  kayak.com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1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Mexico_Crime_Spots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381000"/>
            <a:ext cx="996473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Mexico_Cartel_Territories_TimeMag_Sept_201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585787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 rot="20346674">
            <a:off x="1979613" y="1905000"/>
            <a:ext cx="533400" cy="1371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8200"/>
            <a:ext cx="8839200" cy="462163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19980534">
            <a:off x="1978776" y="1752485"/>
            <a:ext cx="609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139319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Our Area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824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1" y="0"/>
            <a:ext cx="7629018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19980534">
            <a:off x="1978776" y="1752485"/>
            <a:ext cx="609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139319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Our Area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6477000"/>
            <a:ext cx="2124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Forbes, Jan 15, 2015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45463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00"/>
            <a:ext cx="3276600" cy="444500"/>
          </a:xfrm>
        </p:spPr>
        <p:txBody>
          <a:bodyPr/>
          <a:lstStyle/>
          <a:p>
            <a:pPr eaLnBrk="1" hangingPunct="1"/>
            <a:r>
              <a:rPr lang="en-US" altLang="en-US" smtClean="0"/>
              <a:t>Safety Precautions: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09600"/>
            <a:ext cx="6096000" cy="2819400"/>
          </a:xfrm>
        </p:spPr>
        <p:txBody>
          <a:bodyPr/>
          <a:lstStyle/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Cell phones (Near towns, with SIM chip</a:t>
            </a:r>
            <a:r>
              <a:rPr lang="en-US" altLang="en-US" sz="2000" dirty="0" smtClean="0"/>
              <a:t>)</a:t>
            </a:r>
          </a:p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Satellite phone</a:t>
            </a:r>
            <a:endParaRPr lang="en-US" altLang="en-US" sz="2000" dirty="0" smtClean="0"/>
          </a:p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Keep valuables, passport with you</a:t>
            </a:r>
          </a:p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Waterproof bag</a:t>
            </a:r>
          </a:p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Emergency evacuation insurance</a:t>
            </a:r>
          </a:p>
          <a:p>
            <a:pPr marL="285750" indent="-285750" eaLnBrk="1" hangingPunct="1">
              <a:buFontTx/>
              <a:buChar char="•"/>
            </a:pPr>
            <a:r>
              <a:rPr lang="en-US" altLang="en-US" sz="2000" dirty="0" smtClean="0"/>
              <a:t>Group activities</a:t>
            </a:r>
          </a:p>
          <a:p>
            <a:pPr marL="285750" indent="-285750" eaLnBrk="1" hangingPunct="1">
              <a:buFontTx/>
              <a:buChar char="•"/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312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BIOL 419 Field Studies: Sea of Cortez</vt:lpstr>
      <vt:lpstr>PowerPoint Presentation</vt:lpstr>
      <vt:lpstr>PowerPoint Presentation</vt:lpstr>
      <vt:lpstr>Costs (estimated):</vt:lpstr>
      <vt:lpstr>PowerPoint Presentation</vt:lpstr>
      <vt:lpstr>PowerPoint Presentation</vt:lpstr>
      <vt:lpstr>PowerPoint Presentation</vt:lpstr>
      <vt:lpstr>PowerPoint Presentation</vt:lpstr>
      <vt:lpstr>Safety Precautions:</vt:lpstr>
      <vt:lpstr>Bring:</vt:lpstr>
      <vt:lpstr>What to do ASAP:</vt:lpstr>
    </vt:vector>
  </TitlesOfParts>
  <Company>Walla Walla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 400 Biology of the Sea of Cortez and Lower California</dc:title>
  <dc:creator>IS</dc:creator>
  <cp:lastModifiedBy>David Cowles</cp:lastModifiedBy>
  <cp:revision>48</cp:revision>
  <dcterms:created xsi:type="dcterms:W3CDTF">2007-01-25T01:12:23Z</dcterms:created>
  <dcterms:modified xsi:type="dcterms:W3CDTF">2017-11-15T19:19:53Z</dcterms:modified>
</cp:coreProperties>
</file>